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1"/>
  </p:notesMasterIdLst>
  <p:handoutMasterIdLst>
    <p:handoutMasterId r:id="rId42"/>
  </p:handoutMasterIdLst>
  <p:sldIdLst>
    <p:sldId id="355" r:id="rId2"/>
    <p:sldId id="356" r:id="rId3"/>
    <p:sldId id="286" r:id="rId4"/>
    <p:sldId id="290" r:id="rId5"/>
    <p:sldId id="293" r:id="rId6"/>
    <p:sldId id="358" r:id="rId7"/>
    <p:sldId id="294" r:id="rId8"/>
    <p:sldId id="362" r:id="rId9"/>
    <p:sldId id="295" r:id="rId10"/>
    <p:sldId id="320" r:id="rId11"/>
    <p:sldId id="348" r:id="rId12"/>
    <p:sldId id="349" r:id="rId13"/>
    <p:sldId id="351" r:id="rId14"/>
    <p:sldId id="353" r:id="rId15"/>
    <p:sldId id="354" r:id="rId16"/>
    <p:sldId id="297" r:id="rId17"/>
    <p:sldId id="298" r:id="rId18"/>
    <p:sldId id="299" r:id="rId19"/>
    <p:sldId id="323" r:id="rId20"/>
    <p:sldId id="300" r:id="rId21"/>
    <p:sldId id="324" r:id="rId22"/>
    <p:sldId id="316" r:id="rId23"/>
    <p:sldId id="325" r:id="rId24"/>
    <p:sldId id="326" r:id="rId25"/>
    <p:sldId id="327" r:id="rId26"/>
    <p:sldId id="328" r:id="rId27"/>
    <p:sldId id="329" r:id="rId28"/>
    <p:sldId id="330" r:id="rId29"/>
    <p:sldId id="336" r:id="rId30"/>
    <p:sldId id="333" r:id="rId31"/>
    <p:sldId id="360" r:id="rId32"/>
    <p:sldId id="337" r:id="rId33"/>
    <p:sldId id="338" r:id="rId34"/>
    <p:sldId id="341" r:id="rId35"/>
    <p:sldId id="361" r:id="rId36"/>
    <p:sldId id="343" r:id="rId37"/>
    <p:sldId id="344" r:id="rId38"/>
    <p:sldId id="346" r:id="rId39"/>
    <p:sldId id="357" r:id="rId4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57" autoAdjust="0"/>
    <p:restoredTop sz="84339" autoAdjust="0"/>
  </p:normalViewPr>
  <p:slideViewPr>
    <p:cSldViewPr>
      <p:cViewPr varScale="1">
        <p:scale>
          <a:sx n="96" d="100"/>
          <a:sy n="96" d="100"/>
        </p:scale>
        <p:origin x="1776" y="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0.xml"/><Relationship Id="rId3" Type="http://schemas.openxmlformats.org/officeDocument/2006/relationships/slide" Target="slides/slide4.xml"/><Relationship Id="rId7" Type="http://schemas.openxmlformats.org/officeDocument/2006/relationships/slide" Target="slides/slide18.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17.xml"/><Relationship Id="rId11" Type="http://schemas.openxmlformats.org/officeDocument/2006/relationships/slide" Target="slides/slide39.xml"/><Relationship Id="rId5" Type="http://schemas.openxmlformats.org/officeDocument/2006/relationships/slide" Target="slides/slide16.xml"/><Relationship Id="rId10" Type="http://schemas.openxmlformats.org/officeDocument/2006/relationships/slide" Target="slides/slide30.xml"/><Relationship Id="rId4" Type="http://schemas.openxmlformats.org/officeDocument/2006/relationships/slide" Target="slides/slide5.xml"/><Relationship Id="rId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a:t>Register or set of registers that contain status information</a:t>
          </a:r>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a:t>Common fields or flags include:</a:t>
          </a:r>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a:t>Sign</a:t>
          </a:r>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a:t>Zero</a:t>
          </a:r>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a:t>Carry</a:t>
          </a:r>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a:t>Equal</a:t>
          </a:r>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a:t>Overflow</a:t>
          </a:r>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a:t>Interrupt Enable/Disable</a:t>
          </a:r>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a:t>Supervisor</a:t>
          </a:r>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pt>
  </dgm:ptLst>
  <dgm:cxnLst>
    <dgm:cxn modelId="{621F0006-92D2-C148-88A0-283DBB2C8F3B}" type="presOf" srcId="{D88FECE5-5FC3-0B4A-B7D9-66A3BD92AB68}" destId="{20F573A9-C3CE-6E4D-8FF9-E946479E33E0}" srcOrd="0" destOrd="6" presId="urn:microsoft.com/office/officeart/2005/8/layout/arrow4"/>
    <dgm:cxn modelId="{1252901D-A7F0-BA43-BD4D-DC84F8B2E66F}" type="presOf" srcId="{4C25EF1F-2B52-1A49-996A-69288106C6D8}" destId="{20F573A9-C3CE-6E4D-8FF9-E946479E33E0}" srcOrd="0" destOrd="2" presId="urn:microsoft.com/office/officeart/2005/8/layout/arrow4"/>
    <dgm:cxn modelId="{095ED521-D2CC-7E47-8499-0975E01F78B2}" type="presOf" srcId="{C38BB5B9-C9C6-784E-86C7-565A576E006C}" destId="{20F573A9-C3CE-6E4D-8FF9-E946479E33E0}" srcOrd="0" destOrd="4" presId="urn:microsoft.com/office/officeart/2005/8/layout/arrow4"/>
    <dgm:cxn modelId="{50E77A2B-DEFF-604D-9B91-3A3228253E01}" srcId="{BD6D24BD-E548-9A4A-855D-6C225FD31DCB}" destId="{3624604C-F1E1-724B-A085-66D556D96BC3}" srcOrd="6" destOrd="0" parTransId="{9B905FF9-13EB-5D41-85AB-FC2423B0548A}" sibTransId="{1C0FB960-31CE-8C44-BED9-92839C72EFA0}"/>
    <dgm:cxn modelId="{6AA83238-6387-B940-822D-36C005D0C486}" type="presOf" srcId="{7FFDA7A2-87A6-CE4A-88DA-CA55B94BFE18}" destId="{20F573A9-C3CE-6E4D-8FF9-E946479E33E0}" srcOrd="0" destOrd="5"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9875B65D-6A11-E44C-B06A-5DE5F30308DA}" srcId="{BD6D24BD-E548-9A4A-855D-6C225FD31DCB}" destId="{07EFF1AF-5A02-EA4E-B19A-96E78F350787}" srcOrd="2" destOrd="0" parTransId="{C707A371-12AF-8E49-87EC-418B31F6101C}" sibTransId="{A412703B-B498-8542-A863-1BA5F2403F1B}"/>
    <dgm:cxn modelId="{7A248969-10F8-F748-8560-D187512113EA}" type="presOf" srcId="{3624604C-F1E1-724B-A085-66D556D96BC3}" destId="{20F573A9-C3CE-6E4D-8FF9-E946479E33E0}" srcOrd="0" destOrd="7" presId="urn:microsoft.com/office/officeart/2005/8/layout/arrow4"/>
    <dgm:cxn modelId="{C9EBAF4B-F1ED-E943-BF4C-6A8588BC6EC0}" srcId="{BD6D24BD-E548-9A4A-855D-6C225FD31DCB}" destId="{AE179C10-8D0E-FC4E-B58C-24E89F87024F}" srcOrd="0" destOrd="0" parTransId="{D7FD6E6C-6BC1-5747-BA0E-5AE759ADB980}" sibTransId="{47E37169-8B77-BA4B-87CB-B339DABDB0D7}"/>
    <dgm:cxn modelId="{B70FE954-9617-8441-B007-95D9514E94EB}" srcId="{BD6D24BD-E548-9A4A-855D-6C225FD31DCB}" destId="{C38BB5B9-C9C6-784E-86C7-565A576E006C}" srcOrd="3" destOrd="0" parTransId="{350000F1-E51D-2D4A-98F9-9A8FA001818E}" sibTransId="{D6539CDB-D55A-8E44-8B60-F9382D57AE08}"/>
    <dgm:cxn modelId="{2B413D94-028C-0248-8811-2527F21973F3}" type="presOf" srcId="{AE179C10-8D0E-FC4E-B58C-24E89F87024F}" destId="{20F573A9-C3CE-6E4D-8FF9-E946479E33E0}" srcOrd="0" destOrd="1" presId="urn:microsoft.com/office/officeart/2005/8/layout/arrow4"/>
    <dgm:cxn modelId="{CCB9949D-12C8-7240-BD12-A3C7F099828E}" type="presOf" srcId="{BD6D24BD-E548-9A4A-855D-6C225FD31DCB}" destId="{20F573A9-C3CE-6E4D-8FF9-E946479E33E0}" srcOrd="0" destOrd="0" presId="urn:microsoft.com/office/officeart/2005/8/layout/arrow4"/>
    <dgm:cxn modelId="{32F583A6-15F0-5B45-8EEB-796A35CB3268}" srcId="{BD6D24BD-E548-9A4A-855D-6C225FD31DCB}" destId="{4C25EF1F-2B52-1A49-996A-69288106C6D8}" srcOrd="1" destOrd="0" parTransId="{045E6BBE-1863-9545-BB4A-83592E351C7B}" sibTransId="{2C632AA3-C700-214A-8407-8E131F5275B9}"/>
    <dgm:cxn modelId="{A53ADBAA-E375-8D49-A2C2-53382B42842E}" type="presOf" srcId="{7CD53D11-14A8-BB47-93CB-4BC9BBFDA16C}" destId="{CFF95017-E622-CB47-81A6-7B8D3D03A33B}" srcOrd="0" destOrd="0" presId="urn:microsoft.com/office/officeart/2005/8/layout/arrow4"/>
    <dgm:cxn modelId="{3A0AE0B4-FB87-134C-B0AC-4CCB32380A4D}" type="presOf" srcId="{07EFF1AF-5A02-EA4E-B19A-96E78F350787}" destId="{20F573A9-C3CE-6E4D-8FF9-E946479E33E0}" srcOrd="0" destOrd="3" presId="urn:microsoft.com/office/officeart/2005/8/layout/arrow4"/>
    <dgm:cxn modelId="{770B8EE4-4489-4044-A899-BF8F463E22AC}" type="presOf" srcId="{C0966F55-D052-E14D-848F-7196F1653D62}" destId="{327D01AD-C940-E849-A75E-691ADFDC39EC}" srcOrd="0" destOrd="0"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3FBF6F8-ED99-2042-B962-152426A3E129}" srcId="{BD6D24BD-E548-9A4A-855D-6C225FD31DCB}" destId="{D88FECE5-5FC3-0B4A-B7D9-66A3BD92AB68}" srcOrd="5" destOrd="0" parTransId="{B39B5C1E-9D79-FE4D-87C2-8B6346D79A57}" sibTransId="{F548B796-6E6E-CA48-859B-E62D2D3E16BC}"/>
    <dgm:cxn modelId="{D15C54FD-F364-B448-931F-E0417ED2500E}" srcId="{BD6D24BD-E548-9A4A-855D-6C225FD31DCB}" destId="{7FFDA7A2-87A6-CE4A-88DA-CA55B94BFE18}" srcOrd="4" destOrd="0" parTransId="{6E34A588-C12B-C448-987E-324F184314F8}" sibTransId="{59466A86-9BFC-B344-8376-2AB916A42DA3}"/>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a:t>Includes the following stages:</a:t>
          </a:r>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a:t>Fetch</a:t>
          </a:r>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a:t>Read the next instruction from memory into the processor</a:t>
          </a:r>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a:t>Execute</a:t>
          </a:r>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a:t>Interpret the opcode and perform the indicated operation</a:t>
          </a:r>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a:t>Interrupt </a:t>
          </a:r>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a:t>If interrupts are enabled and an interrupt has occurred, save the current process state and service the interrupt</a:t>
          </a:r>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C0158737-F4D5-AE43-90EF-1AEE6817D51C}" type="presOf" srcId="{E74EECEE-65F0-E241-83CC-FB01D52015C7}" destId="{2643EC93-7D48-5144-87AF-EB858A6B6431}"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5E9ED15C-E641-1847-808B-9B6FDDE3F30C}" srcId="{B1C00FE2-E675-F241-B8B5-CB3484196D43}" destId="{17B91373-4AA7-984A-800B-F0F814C964AA}" srcOrd="0" destOrd="0" parTransId="{08C813BA-9A73-3149-AA1A-D20F8F27A2F2}" sibTransId="{6D1D04D7-5AEF-6149-A956-8B77A56DC5B1}"/>
    <dgm:cxn modelId="{AC9D0144-47C9-FA4D-BE87-F427F24653B0}" type="presOf" srcId="{7C2196FF-39C8-E140-B37A-13AC3B7711A2}" destId="{DC38F41A-7026-F74C-AC4B-78ED7376BF67}"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110A2771-442D-A04E-8420-1199E1A09BBD}" type="presOf" srcId="{B67C3CE5-CF88-2546-A775-40C9C279EB36}" destId="{BB51A060-E74F-BA43-988A-F74B2DB43A08}" srcOrd="0" destOrd="0" presId="urn:microsoft.com/office/officeart/2005/8/layout/hierarchy1"/>
    <dgm:cxn modelId="{62D24259-E22D-E442-9207-5D6C14CF2780}" srcId="{E51C8DE6-BE3D-CA47-832C-A3DBDB57C472}" destId="{ED28E4C6-50E3-B742-9E76-FF0C9B1AFE75}" srcOrd="0" destOrd="0" parTransId="{790CC5E7-EBE8-EE47-814E-DDFB6563CF62}" sibTransId="{1D705BA5-7361-E84E-8662-96FBA0A59419}"/>
    <dgm:cxn modelId="{EE81858A-6223-3A4B-8511-24124C684A42}" type="presOf" srcId="{790CC5E7-EBE8-EE47-814E-DDFB6563CF62}" destId="{0AEDDD63-D148-C04E-AE73-900A9CB76940}"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3F188ECC-B2B7-6F43-94FD-8178C2D5860B}" type="presOf" srcId="{FAA0F2C6-C41B-964C-92B1-8515E277C50C}" destId="{44366298-FD9B-5A4A-9783-59C231A2AEE2}"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F07D23E3-1927-E742-A6DF-14035AD5F2A7}" type="presOf" srcId="{918D2150-EAA7-B84E-B1F6-92CA50A8FB72}" destId="{7336A106-E8E5-7842-B744-5DA305419486}"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13B091F8-E181-A14A-B8AF-751C554817D0}" type="presOf" srcId="{E9DC148B-85D3-3B4E-B8EB-6B25518CC616}" destId="{4C89960E-E5D9-D046-8D4B-DD02582B7D3A}" srcOrd="0" destOrd="0" presId="urn:microsoft.com/office/officeart/2005/8/layout/hierarchy1"/>
    <dgm:cxn modelId="{016329F9-F4E4-B744-89EF-7117FD1FB5FB}" type="presOf" srcId="{E51C8DE6-BE3D-CA47-832C-A3DBDB57C472}" destId="{350E5B82-958A-1F4B-AE37-5BE92D52A0F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a:t>Similar to the use of an assembly line in a manufacturing plant</a:t>
          </a:r>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a:t>New inputs are accepted at one end before previously accepted inputs appear as outputs at the other end</a:t>
          </a:r>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a:t>To apply this concept to instruction execution we must recognize that an instruction has a number of stages</a:t>
          </a:r>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6FAB3283-0E21-244F-BF9C-D42BCB7F3DC0}" type="presOf" srcId="{B3686828-8DD5-134B-8439-580CA571A2FC}" destId="{3D797B7D-59B9-E544-A302-0B69B45F05BD}" srcOrd="0" destOrd="0" presId="urn:microsoft.com/office/officeart/2005/8/layout/hProcess11"/>
    <dgm:cxn modelId="{206E8B93-287C-4140-8E86-F1A7B9AE1A85}" type="presOf" srcId="{83CF20B9-8DD2-F842-9793-B559974FE8AA}" destId="{DD86D1A7-993C-7244-8C6E-441273AA777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41B254BF-644D-904F-B6D6-A31D184E6B66}" type="presOf" srcId="{BFD61676-2F7A-6E43-8AD0-DD73FCC8C303}" destId="{6D1F4806-34FC-614B-91B7-25C9893F14A7}"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AA2E0C0A-AD41-C941-B906-FA1E246739DF}">
      <dgm:prSet/>
      <dgm:spPr/>
      <dgm:t>
        <a:bodyPr/>
        <a:lstStyle/>
        <a:p>
          <a:pPr rtl="0"/>
          <a:r>
            <a:rPr lang="en-US" dirty="0"/>
            <a:t>Occur when the pipeline, or some portion of the pipeline, must </a:t>
          </a:r>
          <a:r>
            <a:rPr lang="en-US" dirty="0">
              <a:solidFill>
                <a:srgbClr val="FF0000"/>
              </a:solidFill>
            </a:rPr>
            <a:t>stall</a:t>
          </a:r>
          <a:r>
            <a:rPr lang="en-US" dirty="0"/>
            <a:t> because conditions do not permit continued execution</a:t>
          </a:r>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a:t>Also referred to as a </a:t>
          </a:r>
          <a:r>
            <a:rPr lang="en-GB" i="1" dirty="0"/>
            <a:t>pipeline </a:t>
          </a:r>
          <a:r>
            <a:rPr lang="en-GB" i="1" dirty="0">
              <a:solidFill>
                <a:srgbClr val="FF0000"/>
              </a:solidFill>
            </a:rPr>
            <a:t>bubble</a:t>
          </a:r>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a:t>There are three types of hazards:</a:t>
          </a:r>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a:t>Resource </a:t>
          </a:r>
          <a:r>
            <a:rPr lang="en-US" dirty="0">
              <a:solidFill>
                <a:srgbClr val="FF0000"/>
              </a:solidFill>
            </a:rPr>
            <a:t>(structural</a:t>
          </a:r>
          <a:r>
            <a:rPr lang="en-US" dirty="0"/>
            <a:t>)</a:t>
          </a:r>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a:t>Data</a:t>
          </a:r>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a:t>Control</a:t>
          </a:r>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E3C19C07-3038-0243-9B75-9220B3F3F171}" type="presOf" srcId="{2E2A47DB-A594-3F48-B13B-DD5C834FD3F3}" destId="{0E2A96DD-9A2D-304B-A545-DFFD197A19FD}" srcOrd="0" destOrd="2"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868B883F-CEC1-E54A-B0C9-2363C31CB29C}" srcId="{7288C513-9138-634A-A59D-8621AF5DB1B2}" destId="{2E2A47DB-A594-3F48-B13B-DD5C834FD3F3}" srcOrd="1" destOrd="0" parTransId="{51982D76-486E-3E4D-8947-9E8F80A75F95}" sibTransId="{3B385EEF-F5ED-1D4E-9AA5-DC7D0AEB5651}"/>
    <dgm:cxn modelId="{9333F340-43C9-2040-A76F-E60C6D357432}" srcId="{1F5AAC0A-6843-6C4D-9F1E-557CCB6D79CE}" destId="{AA2E0C0A-AD41-C941-B906-FA1E246739DF}" srcOrd="0" destOrd="0" parTransId="{D82015F7-94D6-0D49-8422-19C3F5C27B17}" sibTransId="{7C642CD6-87FB-274F-A2E3-F7715ACB8EB1}"/>
    <dgm:cxn modelId="{9E94075E-334E-854A-B40B-4402931D7DAC}" srcId="{7288C513-9138-634A-A59D-8621AF5DB1B2}" destId="{27090480-E7F0-3548-A1FA-23A174051EBA}" srcOrd="0" destOrd="0" parTransId="{8A18D0EF-0E04-6644-850C-002090E53B33}" sibTransId="{DBA2C1EF-8EB7-874E-9F11-54F476C4FDDD}"/>
    <dgm:cxn modelId="{6C119255-4DC0-3D4B-8677-350C3F273889}" type="presOf" srcId="{6A26042E-C4EF-F847-88DD-22568E0807F6}" destId="{5B43A04A-5B4D-FC49-9C8C-79D55B45C474}"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3F789687-66FF-8943-8792-A9C996C5AB66}" type="presOf" srcId="{AA2E0C0A-AD41-C941-B906-FA1E246739DF}" destId="{95FBECC7-0BDA-F64E-BF06-D65A00F03C43}" srcOrd="0" destOrd="0" presId="urn:microsoft.com/office/officeart/2005/8/layout/hProcess11"/>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AC9B7B3-61AB-2D4D-A887-56A9C8B7A8B9}" type="presOf" srcId="{1F5AAC0A-6843-6C4D-9F1E-557CCB6D79CE}" destId="{8F45EA0E-0BD7-C54E-BA84-A9056AE0C297}" srcOrd="0" destOrd="0"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a:solidFill>
                <a:schemeClr val="accent2"/>
              </a:solidFill>
            </a:rPr>
            <a:t>A simple pipeline suffers a penalty for a branch instruction because it must choose one of two instructions to fetch next and may make the wrong choice</a:t>
          </a:r>
          <a:endParaRPr lang="en-US" dirty="0">
            <a:solidFill>
              <a:schemeClr val="accent2"/>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a:solidFill>
                <a:schemeClr val="accent2"/>
              </a:solidFill>
            </a:rPr>
            <a:t>A brute-force approach is to replicate the initial portions of the pipeline and allow the pipeline to fetch both instructions, making use of two streams</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pt>
    <dgm:pt modelId="{2A056B70-8C0D-AA46-93AB-AF93A7CCD662}" type="pres">
      <dgm:prSet presAssocID="{5A3AEB8B-595F-1E45-9F85-8D83834C2EEC}" presName="dummyMaxCanvas" presStyleCnt="0">
        <dgm:presLayoutVars/>
      </dgm:prSet>
      <dgm:spPr/>
    </dgm:pt>
    <dgm:pt modelId="{457F6F8A-0906-674E-AFD4-200239B477D8}" type="pres">
      <dgm:prSet presAssocID="{5A3AEB8B-595F-1E45-9F85-8D83834C2EEC}" presName="ThreeNodes_1" presStyleLbl="node1" presStyleIdx="0" presStyleCnt="3">
        <dgm:presLayoutVars>
          <dgm:bulletEnabled val="1"/>
        </dgm:presLayoutVars>
      </dgm:prSet>
      <dgm:spPr/>
    </dgm:pt>
    <dgm:pt modelId="{161F44EF-0492-E941-886C-60773EAAC415}" type="pres">
      <dgm:prSet presAssocID="{5A3AEB8B-595F-1E45-9F85-8D83834C2EEC}" presName="ThreeNodes_2" presStyleLbl="node1" presStyleIdx="1" presStyleCnt="3">
        <dgm:presLayoutVars>
          <dgm:bulletEnabled val="1"/>
        </dgm:presLayoutVars>
      </dgm:prSet>
      <dgm:spPr/>
    </dgm:pt>
    <dgm:pt modelId="{B1F79EE3-7A7D-C44F-9D34-BEFD90CE1B1A}" type="pres">
      <dgm:prSet presAssocID="{5A3AEB8B-595F-1E45-9F85-8D83834C2EEC}" presName="ThreeNodes_3" presStyleLbl="node1" presStyleIdx="2" presStyleCnt="3">
        <dgm:presLayoutVars>
          <dgm:bulletEnabled val="1"/>
        </dgm:presLayoutVars>
      </dgm:prSet>
      <dgm:spPr/>
    </dgm:pt>
    <dgm:pt modelId="{3ED912AA-9F9D-CD47-B60C-545F31A5E796}" type="pres">
      <dgm:prSet presAssocID="{5A3AEB8B-595F-1E45-9F85-8D83834C2EEC}" presName="ThreeConn_1-2" presStyleLbl="fgAccFollowNode1" presStyleIdx="0" presStyleCnt="2">
        <dgm:presLayoutVars>
          <dgm:bulletEnabled val="1"/>
        </dgm:presLayoutVars>
      </dgm:prSet>
      <dgm:spPr/>
    </dgm:pt>
    <dgm:pt modelId="{0D29E717-2597-8D46-AD2C-467DADE43F0B}" type="pres">
      <dgm:prSet presAssocID="{5A3AEB8B-595F-1E45-9F85-8D83834C2EEC}" presName="ThreeConn_2-3" presStyleLbl="fgAccFollowNode1" presStyleIdx="1" presStyleCnt="2">
        <dgm:presLayoutVars>
          <dgm:bulletEnabled val="1"/>
        </dgm:presLayoutVars>
      </dgm:prSet>
      <dgm:spPr/>
    </dgm:pt>
    <dgm:pt modelId="{33977D92-97FB-F544-BA82-DF14FC65451D}" type="pres">
      <dgm:prSet presAssocID="{5A3AEB8B-595F-1E45-9F85-8D83834C2EEC}" presName="ThreeNodes_1_text" presStyleLbl="node1" presStyleIdx="2" presStyleCnt="3">
        <dgm:presLayoutVars>
          <dgm:bulletEnabled val="1"/>
        </dgm:presLayoutVars>
      </dgm:prSet>
      <dgm:spPr/>
    </dgm:pt>
    <dgm:pt modelId="{5060755F-F956-E84A-87B1-21AF6D18324A}" type="pres">
      <dgm:prSet presAssocID="{5A3AEB8B-595F-1E45-9F85-8D83834C2EEC}" presName="ThreeNodes_2_text" presStyleLbl="node1" presStyleIdx="2" presStyleCnt="3">
        <dgm:presLayoutVars>
          <dgm:bulletEnabled val="1"/>
        </dgm:presLayoutVars>
      </dgm:prSet>
      <dgm:spPr/>
    </dgm:pt>
    <dgm:pt modelId="{892E51B9-018D-B04E-8548-45EC799DD941}" type="pres">
      <dgm:prSet presAssocID="{5A3AEB8B-595F-1E45-9F85-8D83834C2EEC}" presName="ThreeNodes_3_text" presStyleLbl="node1" presStyleIdx="2" presStyleCnt="3">
        <dgm:presLayoutVars>
          <dgm:bulletEnabled val="1"/>
        </dgm:presLayoutVars>
      </dgm:prSet>
      <dgm:spPr/>
    </dgm:pt>
  </dgm:ptLst>
  <dgm:cxnLst>
    <dgm:cxn modelId="{DB4AB602-8F11-6E4C-93DE-8FA998647EDB}" srcId="{F7C28206-C5DF-2E47-B879-DA4DA558AFBC}" destId="{50B1BE64-80BA-2149-98EE-DB65FA243F0F}" srcOrd="0" destOrd="0" parTransId="{F098B388-47A0-084F-9F61-6CEF8003BE88}" sibTransId="{607F8CFC-31F1-1C4D-B637-17C7B2367361}"/>
    <dgm:cxn modelId="{2FF88A03-0DF6-B640-874E-83A83FE33B05}" type="presOf" srcId="{39978387-B0D6-D84E-AA46-3A520135027A}" destId="{5060755F-F956-E84A-87B1-21AF6D18324A}" srcOrd="1" destOrd="0" presId="urn:microsoft.com/office/officeart/2005/8/layout/vProcess5"/>
    <dgm:cxn modelId="{AEC7E61D-C176-5942-97DE-D0EE5D427065}" type="presOf" srcId="{393AAF2D-8EA2-4C4B-8FFA-9F98A6AABF66}" destId="{0D29E717-2597-8D46-AD2C-467DADE43F0B}"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BD86D643-224D-0D47-9214-85AFD3D6BD38}" type="presOf" srcId="{50B1BE64-80BA-2149-98EE-DB65FA243F0F}" destId="{B1F79EE3-7A7D-C44F-9D34-BEFD90CE1B1A}" srcOrd="0" destOrd="1" presId="urn:microsoft.com/office/officeart/2005/8/layout/vProcess5"/>
    <dgm:cxn modelId="{101EAC6D-695E-564E-A11A-7A247D02C055}" type="presOf" srcId="{605E9185-7A87-CB49-B2C2-6F255D69FCBC}" destId="{892E51B9-018D-B04E-8548-45EC799DD941}" srcOrd="1" destOrd="2" presId="urn:microsoft.com/office/officeart/2005/8/layout/vProcess5"/>
    <dgm:cxn modelId="{F944CB4F-1C5E-E44E-873B-ED30D2736501}" type="presOf" srcId="{39978387-B0D6-D84E-AA46-3A520135027A}" destId="{161F44EF-0492-E941-886C-60773EAAC415}" srcOrd="0" destOrd="0" presId="urn:microsoft.com/office/officeart/2005/8/layout/vProcess5"/>
    <dgm:cxn modelId="{5AB30251-C7A1-AD4B-BFB4-749249A05E41}" type="presOf" srcId="{F7C28206-C5DF-2E47-B879-DA4DA558AFBC}" destId="{B1F79EE3-7A7D-C44F-9D34-BEFD90CE1B1A}" srcOrd="0" destOrd="0" presId="urn:microsoft.com/office/officeart/2005/8/layout/vProcess5"/>
    <dgm:cxn modelId="{81460074-1008-BF48-A562-932A9388FBCB}" type="presOf" srcId="{50B1BE64-80BA-2149-98EE-DB65FA243F0F}" destId="{892E51B9-018D-B04E-8548-45EC799DD941}" srcOrd="1" destOrd="1"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8304EB85-4CBA-104C-B122-F12FEFC5BFDA}" type="presOf" srcId="{5A3AEB8B-595F-1E45-9F85-8D83834C2EEC}" destId="{6FDFFF18-36D5-5D4F-B0AE-F276F8B05AAD}" srcOrd="0" destOrd="0" presId="urn:microsoft.com/office/officeart/2005/8/layout/vProcess5"/>
    <dgm:cxn modelId="{693FC98F-F56E-A34D-80C0-C13CBE478616}" type="presOf" srcId="{2312EE13-3DD8-BD42-816C-78C8111CAF08}" destId="{33977D92-97FB-F544-BA82-DF14FC65451D}" srcOrd="1" destOrd="0" presId="urn:microsoft.com/office/officeart/2005/8/layout/vProcess5"/>
    <dgm:cxn modelId="{78EF289E-3841-1344-990B-F5D6C5F03C7B}" type="presOf" srcId="{2312EE13-3DD8-BD42-816C-78C8111CAF08}" destId="{457F6F8A-0906-674E-AFD4-200239B477D8}" srcOrd="0" destOrd="0" presId="urn:microsoft.com/office/officeart/2005/8/layout/vProcess5"/>
    <dgm:cxn modelId="{C61C339F-2469-824B-8F32-640DD420BD19}" type="presOf" srcId="{605E9185-7A87-CB49-B2C2-6F255D69FCBC}" destId="{B1F79EE3-7A7D-C44F-9D34-BEFD90CE1B1A}" srcOrd="0" destOrd="2"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307C25C3-280E-CA48-AB2F-1AF6438BA8D6}" type="presOf" srcId="{2EB7D3ED-9D99-4645-995D-BC872FF6B808}" destId="{3ED912AA-9F9D-CD47-B60C-545F31A5E796}" srcOrd="0" destOrd="0"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229012E8-AFDD-CE49-A60E-4DC34D836D8C}" type="presOf" srcId="{F7C28206-C5DF-2E47-B879-DA4DA558AFBC}" destId="{892E51B9-018D-B04E-8548-45EC799DD941}" srcOrd="1" destOrd="0" presId="urn:microsoft.com/office/officeart/2005/8/layout/vProcess5"/>
    <dgm:cxn modelId="{C3C08ACD-7A6D-7747-8C55-9D5F94850C13}" type="presParOf" srcId="{6FDFFF18-36D5-5D4F-B0AE-F276F8B05AAD}" destId="{2A056B70-8C0D-AA46-93AB-AF93A7CCD662}" srcOrd="0" destOrd="0" presId="urn:microsoft.com/office/officeart/2005/8/layout/vProcess5"/>
    <dgm:cxn modelId="{DA091DCC-B466-EF4D-9796-FCA960183FA1}" type="presParOf" srcId="{6FDFFF18-36D5-5D4F-B0AE-F276F8B05AAD}" destId="{457F6F8A-0906-674E-AFD4-200239B477D8}" srcOrd="1" destOrd="0" presId="urn:microsoft.com/office/officeart/2005/8/layout/vProcess5"/>
    <dgm:cxn modelId="{30B6968A-2FB8-134B-82A6-1B4BA356C7B4}" type="presParOf" srcId="{6FDFFF18-36D5-5D4F-B0AE-F276F8B05AAD}" destId="{161F44EF-0492-E941-886C-60773EAAC415}" srcOrd="2" destOrd="0" presId="urn:microsoft.com/office/officeart/2005/8/layout/vProcess5"/>
    <dgm:cxn modelId="{C90991C6-B8EB-C047-BA7D-53C680320FED}" type="presParOf" srcId="{6FDFFF18-36D5-5D4F-B0AE-F276F8B05AAD}" destId="{B1F79EE3-7A7D-C44F-9D34-BEFD90CE1B1A}" srcOrd="3" destOrd="0" presId="urn:microsoft.com/office/officeart/2005/8/layout/vProcess5"/>
    <dgm:cxn modelId="{0367F89F-9ED7-D24B-9CA5-91896C287F22}" type="presParOf" srcId="{6FDFFF18-36D5-5D4F-B0AE-F276F8B05AAD}" destId="{3ED912AA-9F9D-CD47-B60C-545F31A5E796}" srcOrd="4" destOrd="0" presId="urn:microsoft.com/office/officeart/2005/8/layout/vProcess5"/>
    <dgm:cxn modelId="{75910121-91A5-9146-9566-9D11B2015B73}" type="presParOf" srcId="{6FDFFF18-36D5-5D4F-B0AE-F276F8B05AAD}" destId="{0D29E717-2597-8D46-AD2C-467DADE43F0B}" srcOrd="5" destOrd="0" presId="urn:microsoft.com/office/officeart/2005/8/layout/vProcess5"/>
    <dgm:cxn modelId="{822CE04D-7E39-1349-AF44-1398E65FEFFA}" type="presParOf" srcId="{6FDFFF18-36D5-5D4F-B0AE-F276F8B05AAD}" destId="{33977D92-97FB-F544-BA82-DF14FC65451D}" srcOrd="6" destOrd="0" presId="urn:microsoft.com/office/officeart/2005/8/layout/vProcess5"/>
    <dgm:cxn modelId="{D66F8CD8-5920-8C48-B7FD-E835C6ABD083}" type="presParOf" srcId="{6FDFFF18-36D5-5D4F-B0AE-F276F8B05AAD}" destId="{5060755F-F956-E84A-87B1-21AF6D18324A}" srcOrd="7" destOrd="0" presId="urn:microsoft.com/office/officeart/2005/8/layout/vProcess5"/>
    <dgm:cxn modelId="{DED5E24A-B613-7D4D-B761-3F9E175E5585}"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a:t>Fetch</a:t>
          </a:r>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a:t>Objective is to fill the prefetch buffers with new data as soon as the old data have been consumed by the instruction decoder</a:t>
          </a:r>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a:t>Operates independently of the other stages to keep the prefetch buffers full</a:t>
          </a:r>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a:t>Decode stage 1</a:t>
          </a:r>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a:t>All opcode and addressing-mode information is decoded in the D1 stage</a:t>
          </a:r>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a:t>3 bytes of instruction are passed to the D1 stage from the prefetch buffers</a:t>
          </a:r>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a:t>D1 decoder can then direct the D2 stage to capture the rest of the instruction</a:t>
          </a:r>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a:t>Decode stage 2</a:t>
          </a:r>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a:t>Expands each opcode into control signals for the ALU</a:t>
          </a:r>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a:t>Also controls the computation of the more complex addressing modes</a:t>
          </a:r>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a:t>Execute</a:t>
          </a:r>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a:t>Stage includes ALU operations, cache access, and register update</a:t>
          </a:r>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a:t>Write back</a:t>
          </a:r>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a:t>Updates registers and status flags modified during the preceding execute stage</a:t>
          </a:r>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pt>
    <dgm:pt modelId="{6A1A5C5D-E876-A54A-A276-7916B59DDE7B}" type="pres">
      <dgm:prSet presAssocID="{92A9CFB3-6211-604C-BA9B-820E09FAB85C}" presName="entireBox" presStyleLbl="node1" presStyleIdx="0" presStyleCnt="5"/>
      <dgm:spPr/>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pt>
    <dgm:pt modelId="{076C065E-D8E3-AC43-9F26-8D74FDDEE281}" type="pres">
      <dgm:prSet presAssocID="{89D7BDB2-8EE0-5E44-9D0D-DA4E1F1D8DF1}" presName="arrow" presStyleLbl="node1" presStyleIdx="1" presStyleCnt="5"/>
      <dgm:spPr/>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pt>
    <dgm:pt modelId="{1F270C8F-950D-4746-ADF7-6E5479824A59}" type="pres">
      <dgm:prSet presAssocID="{24C6ABE2-2110-F647-A6BA-9AAE716A23AE}" presName="arrow" presStyleLbl="node1" presStyleIdx="2" presStyleCnt="5"/>
      <dgm:spPr/>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pt>
    <dgm:pt modelId="{E7F4D529-EE61-FA46-8C6C-3665849EB00A}" type="pres">
      <dgm:prSet presAssocID="{9680B5DB-3E1A-6C40-BBA3-770769CE1445}" presName="childTextArrow" presStyleLbl="fgAccFollowNode1" presStyleIdx="3" presStyleCnt="9">
        <dgm:presLayoutVars>
          <dgm:bulletEnabled val="1"/>
        </dgm:presLayoutVars>
      </dgm:prSet>
      <dgm:spPr/>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pt>
    <dgm:pt modelId="{5B26307B-A624-C24C-ACCD-2DDF84EAA60B}" type="pres">
      <dgm:prSet presAssocID="{843BA61E-7D3F-C84F-A2B0-576C2512FD7D}" presName="arrow" presStyleLbl="node1" presStyleIdx="3" presStyleCnt="5"/>
      <dgm:spPr/>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pt>
    <dgm:pt modelId="{981DC774-DE51-BE4F-B703-2CC713DF2309}" type="pres">
      <dgm:prSet presAssocID="{30921778-804A-324E-8751-9A806FD2FC53}" presName="childTextArrow" presStyleLbl="fgAccFollowNode1" presStyleIdx="5" presStyleCnt="9">
        <dgm:presLayoutVars>
          <dgm:bulletEnabled val="1"/>
        </dgm:presLayoutVars>
      </dgm:prSet>
      <dgm:spPr/>
    </dgm:pt>
    <dgm:pt modelId="{FC3D2DC0-4C36-2745-8697-9F32D22B9C2E}" type="pres">
      <dgm:prSet presAssocID="{5017EDA6-EB71-7741-AA11-698F2727454B}" presName="childTextArrow" presStyleLbl="fgAccFollowNode1" presStyleIdx="6" presStyleCnt="9">
        <dgm:presLayoutVars>
          <dgm:bulletEnabled val="1"/>
        </dgm:presLayoutVars>
      </dgm:prSet>
      <dgm:spPr/>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pt>
    <dgm:pt modelId="{EB857481-C7D6-2D4C-89EB-D1F54EFE4799}" type="pres">
      <dgm:prSet presAssocID="{8CB7D1A7-D135-BF4D-AAEA-D203A671227C}" presName="arrow" presStyleLbl="node1" presStyleIdx="4" presStyleCnt="5"/>
      <dgm:spPr/>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pt>
    <dgm:pt modelId="{1D9CA8F7-9FAF-B443-9050-42C2FD4F26E6}" type="pres">
      <dgm:prSet presAssocID="{5D23B203-7EF5-2B48-B366-D785D9A788AF}" presName="childTextArrow" presStyleLbl="fgAccFollowNode1" presStyleIdx="8" presStyleCnt="9">
        <dgm:presLayoutVars>
          <dgm:bulletEnabled val="1"/>
        </dgm:presLayoutVars>
      </dgm:prSet>
      <dgm:spPr/>
    </dgm:pt>
  </dgm:ptLst>
  <dgm:cxnLst>
    <dgm:cxn modelId="{F0DA4E03-A825-4D4F-8C58-7EA42F68EB3F}" type="presOf" srcId="{8CB7D1A7-D135-BF4D-AAEA-D203A671227C}" destId="{EB857481-C7D6-2D4C-89EB-D1F54EFE4799}" srcOrd="1" destOrd="0" presId="urn:microsoft.com/office/officeart/2005/8/layout/process4"/>
    <dgm:cxn modelId="{F2DCCE04-D1E3-7E45-B496-8B6FFBD1C199}" type="presOf" srcId="{E62F3FFF-10B3-FF4B-9C78-96651AE7337F}" destId="{86710D97-7381-7643-8E6C-7CD89531582C}" srcOrd="0" destOrd="0" presId="urn:microsoft.com/office/officeart/2005/8/layout/process4"/>
    <dgm:cxn modelId="{D352D111-5478-0E4E-A0A4-DDB52BB23BF6}" type="presOf" srcId="{89D7BDB2-8EE0-5E44-9D0D-DA4E1F1D8DF1}" destId="{076C065E-D8E3-AC43-9F26-8D74FDDEE281}" srcOrd="1" destOrd="0" presId="urn:microsoft.com/office/officeart/2005/8/layout/process4"/>
    <dgm:cxn modelId="{C861D611-4CB6-FF4E-9467-81B74FE5B798}" type="presOf" srcId="{89D7BDB2-8EE0-5E44-9D0D-DA4E1F1D8DF1}" destId="{BB601536-BA29-E54E-A0E9-6D7B0CF894E4}" srcOrd="0" destOrd="0" presId="urn:microsoft.com/office/officeart/2005/8/layout/process4"/>
    <dgm:cxn modelId="{A6FB8014-0D28-4A4A-A265-B6F1C6B735FB}" type="presOf" srcId="{24C6ABE2-2110-F647-A6BA-9AAE716A23AE}" destId="{1F270C8F-950D-4746-ADF7-6E5479824A59}" srcOrd="1" destOrd="0" presId="urn:microsoft.com/office/officeart/2005/8/layout/process4"/>
    <dgm:cxn modelId="{F3E48F21-1BD8-F54B-8902-FBFF3C977702}" srcId="{843BA61E-7D3F-C84F-A2B0-576C2512FD7D}" destId="{30921778-804A-324E-8751-9A806FD2FC53}" srcOrd="1" destOrd="0" parTransId="{B375C82C-ED30-7D49-99BE-1F8D20EB6937}" sibTransId="{432A75C1-333B-E84A-A691-E33135925CE8}"/>
    <dgm:cxn modelId="{14C06D23-2234-304B-8477-85A1E279E2FC}" type="presOf" srcId="{D4EE6F57-B316-BC49-8E8C-1BFACC17F892}" destId="{934F4480-EF98-2D4C-9B83-D15690809056}" srcOrd="0" destOrd="0" presId="urn:microsoft.com/office/officeart/2005/8/layout/process4"/>
    <dgm:cxn modelId="{6BA82641-8792-FC4B-A589-F389BBCB34B8}" type="presOf" srcId="{843BA61E-7D3F-C84F-A2B0-576C2512FD7D}" destId="{AD1EC417-B49E-2D48-8BA0-8C91F112FAA7}" srcOrd="0" destOrd="0" presId="urn:microsoft.com/office/officeart/2005/8/layout/process4"/>
    <dgm:cxn modelId="{FF53E347-A7BB-AD4E-B3C7-E393F1EAB406}" type="presOf" srcId="{92A9CFB3-6211-604C-BA9B-820E09FAB85C}" destId="{6A1A5C5D-E876-A54A-A276-7916B59DDE7B}" srcOrd="1" destOrd="0" presId="urn:microsoft.com/office/officeart/2005/8/layout/process4"/>
    <dgm:cxn modelId="{E8405F4B-D3C9-EF45-A023-913C5D7C3B04}" type="presOf" srcId="{C4B9E2AC-D8AF-E840-848B-E462825091A8}" destId="{8D380DDE-D8A1-CA46-A6EA-E26248B08CA0}" srcOrd="0" destOrd="0" presId="urn:microsoft.com/office/officeart/2005/8/layout/process4"/>
    <dgm:cxn modelId="{857DCA6C-399A-314E-B3AA-462DF3863979}" srcId="{24C6ABE2-2110-F647-A6BA-9AAE716A23AE}" destId="{72401490-A5DA-D14E-A560-EF66726187FD}" srcOrd="0" destOrd="0" parTransId="{33BBC257-8B0F-CD4A-BDB6-4C58E2A95B13}" sibTransId="{09732D72-3E4E-9241-97B1-5261BA30496E}"/>
    <dgm:cxn modelId="{60EF6050-DB2F-724F-96B7-276AA3DA615E}" srcId="{BF85C84A-E5F5-3A41-9F5F-AC27C1D4EE55}" destId="{24C6ABE2-2110-F647-A6BA-9AAE716A23AE}" srcOrd="2" destOrd="0" parTransId="{92E4C216-F7CD-F64C-ADAB-BEA527D63E05}" sibTransId="{D749398B-C184-6244-8E47-DFD1EFCA87FB}"/>
    <dgm:cxn modelId="{BE506953-A12F-0241-BC5E-7345095C914A}" type="presOf" srcId="{24C6ABE2-2110-F647-A6BA-9AAE716A23AE}" destId="{37DB57B1-C80C-0C44-AA7D-134BA0E548FE}" srcOrd="0" destOrd="0" presId="urn:microsoft.com/office/officeart/2005/8/layout/process4"/>
    <dgm:cxn modelId="{6B9C1B7A-3AF5-194E-A1A8-F7D8F18A9E28}" srcId="{843BA61E-7D3F-C84F-A2B0-576C2512FD7D}" destId="{5017EDA6-EB71-7741-AA11-698F2727454B}" srcOrd="2" destOrd="0" parTransId="{320CF892-E7F5-6C46-96C2-365E6DE6ABCB}" sibTransId="{B6E7E68A-3CC2-5741-9540-C36D123C71FF}"/>
    <dgm:cxn modelId="{2200475A-0384-9A4B-A992-3C56EADE1B6A}" type="presOf" srcId="{30921778-804A-324E-8751-9A806FD2FC53}" destId="{981DC774-DE51-BE4F-B703-2CC713DF2309}" srcOrd="0" destOrd="0" presId="urn:microsoft.com/office/officeart/2005/8/layout/process4"/>
    <dgm:cxn modelId="{8CC5585A-F5E8-9A4D-A5C2-216A1BE3293E}" type="presOf" srcId="{92A9CFB3-6211-604C-BA9B-820E09FAB85C}" destId="{289024DD-E6DD-E44D-9D59-0D76F8C2DF48}" srcOrd="0" destOrd="0" presId="urn:microsoft.com/office/officeart/2005/8/layout/process4"/>
    <dgm:cxn modelId="{2F6D108B-63A0-8C4C-ACCC-2F7600CF6A56}" srcId="{89D7BDB2-8EE0-5E44-9D0D-DA4E1F1D8DF1}" destId="{C4B9E2AC-D8AF-E840-848B-E462825091A8}" srcOrd="0" destOrd="0" parTransId="{2B7F55DB-AA4F-9B41-A762-8E0A2159D270}" sibTransId="{ED507F0B-74D1-624F-B04C-8FEF7C15A45F}"/>
    <dgm:cxn modelId="{7CD1AC90-4B91-694F-8303-05E7F2E01015}" srcId="{BF85C84A-E5F5-3A41-9F5F-AC27C1D4EE55}" destId="{92A9CFB3-6211-604C-BA9B-820E09FAB85C}" srcOrd="4" destOrd="0" parTransId="{E5B64DAB-919B-F848-B3BB-42E02F516881}" sibTransId="{0609CE27-85DB-7B41-8A6A-A13954516E15}"/>
    <dgm:cxn modelId="{B86FBE96-E386-4940-BAA2-DAFC245438FC}" srcId="{8CB7D1A7-D135-BF4D-AAEA-D203A671227C}" destId="{5D23B203-7EF5-2B48-B366-D785D9A788AF}" srcOrd="1" destOrd="0" parTransId="{A5C585F6-28C3-E74A-BC19-1A4C39B353A4}" sibTransId="{C827D877-48B5-9043-9C22-CA35708494B1}"/>
    <dgm:cxn modelId="{F0443D99-C7BD-A140-B267-B503CA224C1A}" srcId="{92A9CFB3-6211-604C-BA9B-820E09FAB85C}" destId="{D4EE6F57-B316-BC49-8E8C-1BFACC17F892}" srcOrd="0" destOrd="0" parTransId="{370C6179-63F6-6148-BED1-780B15F56650}" sibTransId="{EE2828EE-8C79-D046-8BA5-612764FDCFFB}"/>
    <dgm:cxn modelId="{58E88B9A-7B41-7A42-8F5B-113A9A689092}" type="presOf" srcId="{5D23B203-7EF5-2B48-B366-D785D9A788AF}" destId="{1D9CA8F7-9FAF-B443-9050-42C2FD4F26E6}" srcOrd="0" destOrd="0" presId="urn:microsoft.com/office/officeart/2005/8/layout/process4"/>
    <dgm:cxn modelId="{78CC749B-FD9B-F14D-86B9-C06165A84CAD}" type="presOf" srcId="{589603AB-A285-394E-AFED-C17ECA6B2D17}" destId="{23616CED-90C6-0049-B429-C173A89B11C4}" srcOrd="0"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2A8613AF-2982-CF46-B4ED-D4923115A5EC}" srcId="{8CB7D1A7-D135-BF4D-AAEA-D203A671227C}" destId="{589603AB-A285-394E-AFED-C17ECA6B2D17}" srcOrd="0" destOrd="0" parTransId="{322B68CD-E98E-D44C-A394-F455EEDFB8D3}" sibTransId="{9C823A49-D0A9-2945-8267-6CC8371CD4E2}"/>
    <dgm:cxn modelId="{2AF16FBD-1E00-C842-8467-792B22D2FEFE}" type="presOf" srcId="{5017EDA6-EB71-7741-AA11-698F2727454B}" destId="{FC3D2DC0-4C36-2745-8697-9F32D22B9C2E}" srcOrd="0" destOrd="0" presId="urn:microsoft.com/office/officeart/2005/8/layout/process4"/>
    <dgm:cxn modelId="{66E773C1-C318-3F4B-BDB8-AE7A553617DC}" type="presOf" srcId="{8CB7D1A7-D135-BF4D-AAEA-D203A671227C}" destId="{BA9C48DF-74FF-6F4C-B4D4-B33E426FCF5D}" srcOrd="0" destOrd="0" presId="urn:microsoft.com/office/officeart/2005/8/layout/process4"/>
    <dgm:cxn modelId="{8B0285C2-5F14-D144-8FFD-76458CE3866F}" type="presOf" srcId="{72401490-A5DA-D14E-A560-EF66726187FD}" destId="{D380F6F6-CF18-2345-A74F-FDE18796F575}" srcOrd="0" destOrd="0" presId="urn:microsoft.com/office/officeart/2005/8/layout/process4"/>
    <dgm:cxn modelId="{6E4D85CD-5E7D-2C4D-8EF6-A31BB6665819}" srcId="{843BA61E-7D3F-C84F-A2B0-576C2512FD7D}" destId="{E62F3FFF-10B3-FF4B-9C78-96651AE7337F}" srcOrd="0" destOrd="0" parTransId="{7AC2CB80-E549-8446-9763-51B55A5A45BE}" sibTransId="{872561F3-C30E-8349-B3AC-B51EEA96AE18}"/>
    <dgm:cxn modelId="{62A40ACF-E8DD-F947-AFFA-B34600A177A8}" type="presOf" srcId="{9680B5DB-3E1A-6C40-BBA3-770769CE1445}" destId="{E7F4D529-EE61-FA46-8C6C-3665849EB00A}" srcOrd="0" destOrd="0" presId="urn:microsoft.com/office/officeart/2005/8/layout/process4"/>
    <dgm:cxn modelId="{5F3070D0-FFF0-0F44-ADE3-3FBF09994465}" srcId="{BF85C84A-E5F5-3A41-9F5F-AC27C1D4EE55}" destId="{843BA61E-7D3F-C84F-A2B0-576C2512FD7D}" srcOrd="1" destOrd="0" parTransId="{C850FBF3-5F07-D242-B78F-0CD1A9E695AE}" sibTransId="{D121255B-A1B6-B84F-A7D3-7BE1B7D4D20B}"/>
    <dgm:cxn modelId="{A1014CDC-5E5B-554F-B2D7-78B02108E680}" type="presOf" srcId="{843BA61E-7D3F-C84F-A2B0-576C2512FD7D}" destId="{5B26307B-A624-C24C-ACCD-2DDF84EAA60B}" srcOrd="1"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62D938E7-1465-9547-AC78-7C19AE7B57DE}" srcId="{24C6ABE2-2110-F647-A6BA-9AAE716A23AE}" destId="{9680B5DB-3E1A-6C40-BBA3-770769CE1445}" srcOrd="1" destOrd="0" parTransId="{DA0E61AD-DBE2-9643-ACAF-35F61AA95EE9}" sibTransId="{8D9340BF-2C9B-504D-A8F8-0ECA8B83DBF0}"/>
    <dgm:cxn modelId="{855270EA-59D3-794C-B029-E10F2B6B9E01}" type="presOf" srcId="{BF85C84A-E5F5-3A41-9F5F-AC27C1D4EE55}" destId="{C17D6A2C-360B-0B47-9402-D3C745092FC4}" srcOrd="0" destOrd="0" presId="urn:microsoft.com/office/officeart/2005/8/layout/process4"/>
    <dgm:cxn modelId="{D3310410-D9D4-4747-AD0E-518E3BC6F6FD}" type="presParOf" srcId="{C17D6A2C-360B-0B47-9402-D3C745092FC4}" destId="{EA6DABDF-A844-EB45-BAB5-D6F4DEA6D01F}" srcOrd="0" destOrd="0" presId="urn:microsoft.com/office/officeart/2005/8/layout/process4"/>
    <dgm:cxn modelId="{107B07CE-E2AC-4E48-AC9A-908500CA92F2}" type="presParOf" srcId="{EA6DABDF-A844-EB45-BAB5-D6F4DEA6D01F}" destId="{289024DD-E6DD-E44D-9D59-0D76F8C2DF48}" srcOrd="0" destOrd="0" presId="urn:microsoft.com/office/officeart/2005/8/layout/process4"/>
    <dgm:cxn modelId="{041E63AD-A65B-A542-8EC5-FEC23605A3F9}" type="presParOf" srcId="{EA6DABDF-A844-EB45-BAB5-D6F4DEA6D01F}" destId="{6A1A5C5D-E876-A54A-A276-7916B59DDE7B}" srcOrd="1" destOrd="0" presId="urn:microsoft.com/office/officeart/2005/8/layout/process4"/>
    <dgm:cxn modelId="{B41A31B1-967A-3045-954E-EEB6C6CD4B00}" type="presParOf" srcId="{EA6DABDF-A844-EB45-BAB5-D6F4DEA6D01F}" destId="{668B9D5A-D731-7446-927D-628B106088A5}" srcOrd="2" destOrd="0" presId="urn:microsoft.com/office/officeart/2005/8/layout/process4"/>
    <dgm:cxn modelId="{0F6B578B-29B0-8B46-AB96-3D5EA4867334}" type="presParOf" srcId="{668B9D5A-D731-7446-927D-628B106088A5}" destId="{934F4480-EF98-2D4C-9B83-D15690809056}" srcOrd="0" destOrd="0" presId="urn:microsoft.com/office/officeart/2005/8/layout/process4"/>
    <dgm:cxn modelId="{610E9721-CCE9-874D-A440-A416D9D8B329}" type="presParOf" srcId="{C17D6A2C-360B-0B47-9402-D3C745092FC4}" destId="{8C0377E9-CC77-EC4B-BA09-E1AF0AFFCAFC}" srcOrd="1" destOrd="0" presId="urn:microsoft.com/office/officeart/2005/8/layout/process4"/>
    <dgm:cxn modelId="{22CD6A89-3477-5642-B767-B961C2127FEE}" type="presParOf" srcId="{C17D6A2C-360B-0B47-9402-D3C745092FC4}" destId="{0D9A1043-0844-6B42-A15D-4BD8C433C5FE}" srcOrd="2" destOrd="0" presId="urn:microsoft.com/office/officeart/2005/8/layout/process4"/>
    <dgm:cxn modelId="{47BB46AF-E7A6-7841-B645-A98095DB05F7}" type="presParOf" srcId="{0D9A1043-0844-6B42-A15D-4BD8C433C5FE}" destId="{BB601536-BA29-E54E-A0E9-6D7B0CF894E4}" srcOrd="0" destOrd="0" presId="urn:microsoft.com/office/officeart/2005/8/layout/process4"/>
    <dgm:cxn modelId="{E1ADE432-25D6-7B4B-841C-72B77B1BBB70}" type="presParOf" srcId="{0D9A1043-0844-6B42-A15D-4BD8C433C5FE}" destId="{076C065E-D8E3-AC43-9F26-8D74FDDEE281}" srcOrd="1" destOrd="0" presId="urn:microsoft.com/office/officeart/2005/8/layout/process4"/>
    <dgm:cxn modelId="{73800BE3-A292-C74C-BC46-0CC302AF954E}" type="presParOf" srcId="{0D9A1043-0844-6B42-A15D-4BD8C433C5FE}" destId="{EE37C080-4358-9543-9417-392157613AB9}" srcOrd="2" destOrd="0" presId="urn:microsoft.com/office/officeart/2005/8/layout/process4"/>
    <dgm:cxn modelId="{EBA9C8EB-E04D-A647-97E6-1A727B415922}" type="presParOf" srcId="{EE37C080-4358-9543-9417-392157613AB9}" destId="{8D380DDE-D8A1-CA46-A6EA-E26248B08CA0}" srcOrd="0" destOrd="0" presId="urn:microsoft.com/office/officeart/2005/8/layout/process4"/>
    <dgm:cxn modelId="{E280690D-9958-B340-841D-3204ED99D465}" type="presParOf" srcId="{C17D6A2C-360B-0B47-9402-D3C745092FC4}" destId="{DBC4B77A-E1D5-E740-A9EF-1D21F455E5AE}" srcOrd="3" destOrd="0" presId="urn:microsoft.com/office/officeart/2005/8/layout/process4"/>
    <dgm:cxn modelId="{DDD570CB-382B-3544-9CD6-4C4C1E176958}" type="presParOf" srcId="{C17D6A2C-360B-0B47-9402-D3C745092FC4}" destId="{4714A245-D030-F045-A9E7-AA0FE37DE911}" srcOrd="4" destOrd="0" presId="urn:microsoft.com/office/officeart/2005/8/layout/process4"/>
    <dgm:cxn modelId="{429F0035-A91A-2941-AD6B-F75C0888CAEB}" type="presParOf" srcId="{4714A245-D030-F045-A9E7-AA0FE37DE911}" destId="{37DB57B1-C80C-0C44-AA7D-134BA0E548FE}" srcOrd="0" destOrd="0" presId="urn:microsoft.com/office/officeart/2005/8/layout/process4"/>
    <dgm:cxn modelId="{983DE708-37C0-1F4F-B32A-B3F6C7744EFB}" type="presParOf" srcId="{4714A245-D030-F045-A9E7-AA0FE37DE911}" destId="{1F270C8F-950D-4746-ADF7-6E5479824A59}" srcOrd="1" destOrd="0" presId="urn:microsoft.com/office/officeart/2005/8/layout/process4"/>
    <dgm:cxn modelId="{47C1107D-6892-C74D-B67F-F73590415ACA}" type="presParOf" srcId="{4714A245-D030-F045-A9E7-AA0FE37DE911}" destId="{9595F397-6B16-E147-9582-A2FF1C96EE8C}" srcOrd="2" destOrd="0" presId="urn:microsoft.com/office/officeart/2005/8/layout/process4"/>
    <dgm:cxn modelId="{1004EE42-CBD7-9342-A0E4-99077A29686F}" type="presParOf" srcId="{9595F397-6B16-E147-9582-A2FF1C96EE8C}" destId="{D380F6F6-CF18-2345-A74F-FDE18796F575}" srcOrd="0" destOrd="0" presId="urn:microsoft.com/office/officeart/2005/8/layout/process4"/>
    <dgm:cxn modelId="{2FD1CEE4-2E17-0048-B03F-374AA67F507D}" type="presParOf" srcId="{9595F397-6B16-E147-9582-A2FF1C96EE8C}" destId="{E7F4D529-EE61-FA46-8C6C-3665849EB00A}" srcOrd="1" destOrd="0" presId="urn:microsoft.com/office/officeart/2005/8/layout/process4"/>
    <dgm:cxn modelId="{5C5DC16E-1D6F-104A-8F5A-D8C2F5B40B2C}" type="presParOf" srcId="{C17D6A2C-360B-0B47-9402-D3C745092FC4}" destId="{AF7CB47D-EA9F-AB49-AD4B-195AE061A0AF}" srcOrd="5" destOrd="0" presId="urn:microsoft.com/office/officeart/2005/8/layout/process4"/>
    <dgm:cxn modelId="{CFD1803D-F59C-3044-8936-9239475C65B6}" type="presParOf" srcId="{C17D6A2C-360B-0B47-9402-D3C745092FC4}" destId="{87F18BDB-1171-A74C-AE38-0140DBC9AE21}" srcOrd="6" destOrd="0" presId="urn:microsoft.com/office/officeart/2005/8/layout/process4"/>
    <dgm:cxn modelId="{B232C612-8C76-8E45-9B2D-54267754AA1C}" type="presParOf" srcId="{87F18BDB-1171-A74C-AE38-0140DBC9AE21}" destId="{AD1EC417-B49E-2D48-8BA0-8C91F112FAA7}" srcOrd="0" destOrd="0" presId="urn:microsoft.com/office/officeart/2005/8/layout/process4"/>
    <dgm:cxn modelId="{11F71D61-0CC6-5041-B99F-0D6242E6F18E}" type="presParOf" srcId="{87F18BDB-1171-A74C-AE38-0140DBC9AE21}" destId="{5B26307B-A624-C24C-ACCD-2DDF84EAA60B}" srcOrd="1" destOrd="0" presId="urn:microsoft.com/office/officeart/2005/8/layout/process4"/>
    <dgm:cxn modelId="{6A6C40D3-986F-774B-934C-B96602564B32}" type="presParOf" srcId="{87F18BDB-1171-A74C-AE38-0140DBC9AE21}" destId="{AC85C532-A897-9D43-AF2B-A27640ADCBB0}" srcOrd="2" destOrd="0" presId="urn:microsoft.com/office/officeart/2005/8/layout/process4"/>
    <dgm:cxn modelId="{62D8968C-C0AB-6342-AB6C-898873D33F28}" type="presParOf" srcId="{AC85C532-A897-9D43-AF2B-A27640ADCBB0}" destId="{86710D97-7381-7643-8E6C-7CD89531582C}" srcOrd="0" destOrd="0" presId="urn:microsoft.com/office/officeart/2005/8/layout/process4"/>
    <dgm:cxn modelId="{C67B9758-383B-0E4B-93F2-07C238607F04}" type="presParOf" srcId="{AC85C532-A897-9D43-AF2B-A27640ADCBB0}" destId="{981DC774-DE51-BE4F-B703-2CC713DF2309}" srcOrd="1" destOrd="0" presId="urn:microsoft.com/office/officeart/2005/8/layout/process4"/>
    <dgm:cxn modelId="{C17FCB5D-B47A-474C-9257-5C23FDB0D475}" type="presParOf" srcId="{AC85C532-A897-9D43-AF2B-A27640ADCBB0}" destId="{FC3D2DC0-4C36-2745-8697-9F32D22B9C2E}" srcOrd="2" destOrd="0" presId="urn:microsoft.com/office/officeart/2005/8/layout/process4"/>
    <dgm:cxn modelId="{E609A8AA-2EF0-2344-9376-2E9C0BFBB355}" type="presParOf" srcId="{C17D6A2C-360B-0B47-9402-D3C745092FC4}" destId="{67E6B979-C45B-094B-A020-D8FFA4816A9F}" srcOrd="7" destOrd="0" presId="urn:microsoft.com/office/officeart/2005/8/layout/process4"/>
    <dgm:cxn modelId="{DD450D84-0345-7E4F-9444-6635E8E4C89A}" type="presParOf" srcId="{C17D6A2C-360B-0B47-9402-D3C745092FC4}" destId="{2697E330-7545-4842-BD82-05F119779EB5}" srcOrd="8" destOrd="0" presId="urn:microsoft.com/office/officeart/2005/8/layout/process4"/>
    <dgm:cxn modelId="{C84BAE5D-1E29-8B4E-B56D-B534C10C1F7A}" type="presParOf" srcId="{2697E330-7545-4842-BD82-05F119779EB5}" destId="{BA9C48DF-74FF-6F4C-B4D4-B33E426FCF5D}" srcOrd="0" destOrd="0" presId="urn:microsoft.com/office/officeart/2005/8/layout/process4"/>
    <dgm:cxn modelId="{EB41654D-3A47-A343-A3F9-209021BC607F}" type="presParOf" srcId="{2697E330-7545-4842-BD82-05F119779EB5}" destId="{EB857481-C7D6-2D4C-89EB-D1F54EFE4799}" srcOrd="1" destOrd="0" presId="urn:microsoft.com/office/officeart/2005/8/layout/process4"/>
    <dgm:cxn modelId="{AEE94624-2759-6843-A18F-C173A39EA647}" type="presParOf" srcId="{2697E330-7545-4842-BD82-05F119779EB5}" destId="{745E780D-0CFE-9741-9AD7-B95239441AD6}" srcOrd="2" destOrd="0" presId="urn:microsoft.com/office/officeart/2005/8/layout/process4"/>
    <dgm:cxn modelId="{CCCE37E8-5937-FC42-971C-FF4B82179F40}" type="presParOf" srcId="{745E780D-0CFE-9741-9AD7-B95239441AD6}" destId="{23616CED-90C6-0049-B429-C173A89B11C4}" srcOrd="0" destOrd="0" presId="urn:microsoft.com/office/officeart/2005/8/layout/process4"/>
    <dgm:cxn modelId="{F660FD03-5563-4D41-9583-5DD151CCD1C7}"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F2A902-9075-FC40-A058-E7EC8718ECDD}" type="doc">
      <dgm:prSet loTypeId="urn:microsoft.com/office/officeart/2005/8/layout/matrix2" loCatId="matrix" qsTypeId="urn:microsoft.com/office/officeart/2005/8/quickstyle/simple4" qsCatId="simple" csTypeId="urn:microsoft.com/office/officeart/2005/8/colors/colorful3" csCatId="colorful"/>
      <dgm:spPr/>
      <dgm:t>
        <a:bodyPr/>
        <a:lstStyle/>
        <a:p>
          <a:endParaRPr lang="en-US"/>
        </a:p>
      </dgm:t>
    </dgm:pt>
    <dgm:pt modelId="{A04800D4-16D0-CB4B-B1C3-C2185D1C1BD7}">
      <dgm:prSet custT="1"/>
      <dgm:spPr/>
      <dgm:t>
        <a:bodyPr/>
        <a:lstStyle/>
        <a:p>
          <a:pPr rtl="0"/>
          <a:r>
            <a:rPr lang="en-US" sz="2000" dirty="0">
              <a:solidFill>
                <a:schemeClr val="accent2"/>
              </a:solidFill>
              <a:effectLst>
                <a:outerShdw blurRad="38100" dist="38100" dir="2700000" algn="tl">
                  <a:srgbClr val="000000">
                    <a:alpha val="43137"/>
                  </a:srgbClr>
                </a:outerShdw>
              </a:effectLst>
            </a:rPr>
            <a:t>ARM architecture supports seven execution modes</a:t>
          </a:r>
        </a:p>
      </dgm:t>
    </dgm:pt>
    <dgm:pt modelId="{2AFE30F1-250B-BF48-BFEE-2F5776E422D1}" type="parTrans" cxnId="{1B52649C-F5A7-0F40-BACF-0950529BA4DE}">
      <dgm:prSet/>
      <dgm:spPr/>
      <dgm:t>
        <a:bodyPr/>
        <a:lstStyle/>
        <a:p>
          <a:endParaRPr lang="en-US"/>
        </a:p>
      </dgm:t>
    </dgm:pt>
    <dgm:pt modelId="{F0EB69C3-63FE-F14E-B12D-776BFED2A03B}" type="sibTrans" cxnId="{1B52649C-F5A7-0F40-BACF-0950529BA4DE}">
      <dgm:prSet/>
      <dgm:spPr/>
      <dgm:t>
        <a:bodyPr/>
        <a:lstStyle/>
        <a:p>
          <a:endParaRPr lang="en-US"/>
        </a:p>
      </dgm:t>
    </dgm:pt>
    <dgm:pt modelId="{6EB13D03-1353-CC49-A413-1BBA83F3F059}">
      <dgm:prSet custT="1"/>
      <dgm:spPr/>
      <dgm:t>
        <a:bodyPr/>
        <a:lstStyle/>
        <a:p>
          <a:pPr rtl="0"/>
          <a:r>
            <a:rPr lang="en-US" sz="1600" dirty="0">
              <a:solidFill>
                <a:schemeClr val="accent2"/>
              </a:solidFill>
              <a:effectLst>
                <a:outerShdw blurRad="38100" dist="38100" dir="2700000" algn="tl">
                  <a:srgbClr val="000000">
                    <a:alpha val="43137"/>
                  </a:srgbClr>
                </a:outerShdw>
              </a:effectLst>
            </a:rPr>
            <a:t>Most application programs execute in user mode</a:t>
          </a:r>
        </a:p>
      </dgm:t>
    </dgm:pt>
    <dgm:pt modelId="{7193FF67-453D-3849-B9C0-88AEEB94B5C8}" type="parTrans" cxnId="{986B1AB5-75D5-4B47-A67D-12E61BCAC313}">
      <dgm:prSet/>
      <dgm:spPr/>
      <dgm:t>
        <a:bodyPr/>
        <a:lstStyle/>
        <a:p>
          <a:endParaRPr lang="en-US"/>
        </a:p>
      </dgm:t>
    </dgm:pt>
    <dgm:pt modelId="{0118D4E5-CF14-034C-9152-2565C3801E4A}" type="sibTrans" cxnId="{986B1AB5-75D5-4B47-A67D-12E61BCAC313}">
      <dgm:prSet/>
      <dgm:spPr/>
      <dgm:t>
        <a:bodyPr/>
        <a:lstStyle/>
        <a:p>
          <a:endParaRPr lang="en-US"/>
        </a:p>
      </dgm:t>
    </dgm:pt>
    <dgm:pt modelId="{F051DA9D-A738-E64B-B758-FB14D26172F6}">
      <dgm:prSet custT="1"/>
      <dgm:spPr/>
      <dgm:t>
        <a:bodyPr/>
        <a:lstStyle/>
        <a:p>
          <a:pPr rtl="0"/>
          <a:r>
            <a:rPr lang="en-US" sz="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gm:t>
    </dgm:pt>
    <dgm:pt modelId="{DE9A338D-8908-A549-991C-3BD7E8D4DAF7}" type="parTrans" cxnId="{D68ECC9E-7DA1-B344-BB1B-2459AC43DD8B}">
      <dgm:prSet/>
      <dgm:spPr/>
      <dgm:t>
        <a:bodyPr/>
        <a:lstStyle/>
        <a:p>
          <a:endParaRPr lang="en-US"/>
        </a:p>
      </dgm:t>
    </dgm:pt>
    <dgm:pt modelId="{1E87BD43-2FEC-5D49-9886-CB67DF71783C}" type="sibTrans" cxnId="{D68ECC9E-7DA1-B344-BB1B-2459AC43DD8B}">
      <dgm:prSet/>
      <dgm:spPr/>
      <dgm:t>
        <a:bodyPr/>
        <a:lstStyle/>
        <a:p>
          <a:endParaRPr lang="en-US"/>
        </a:p>
      </dgm:t>
    </dgm:pt>
    <dgm:pt modelId="{3E357887-DD75-B042-A2CD-493136B4903B}">
      <dgm:prSet custT="1"/>
      <dgm:spPr/>
      <dgm:t>
        <a:bodyPr/>
        <a:lstStyle/>
        <a:p>
          <a:pPr rtl="0"/>
          <a:r>
            <a:rPr lang="en-US" sz="1800" dirty="0">
              <a:solidFill>
                <a:schemeClr val="accent2"/>
              </a:solidFill>
              <a:effectLst>
                <a:outerShdw blurRad="38100" dist="38100" dir="2700000" algn="tl">
                  <a:srgbClr val="000000">
                    <a:alpha val="43137"/>
                  </a:srgbClr>
                </a:outerShdw>
              </a:effectLst>
            </a:rPr>
            <a:t>Remaining six execution modes are referred to as privileged modes</a:t>
          </a:r>
        </a:p>
      </dgm:t>
    </dgm:pt>
    <dgm:pt modelId="{8463C77B-B6C7-C444-9558-E01A507D2AFC}" type="parTrans" cxnId="{223A4213-7E51-0745-9441-B9DC6297C3B0}">
      <dgm:prSet/>
      <dgm:spPr/>
      <dgm:t>
        <a:bodyPr/>
        <a:lstStyle/>
        <a:p>
          <a:endParaRPr lang="en-US"/>
        </a:p>
      </dgm:t>
    </dgm:pt>
    <dgm:pt modelId="{E7D5C247-58A9-6841-8159-3A27B31AF063}" type="sibTrans" cxnId="{223A4213-7E51-0745-9441-B9DC6297C3B0}">
      <dgm:prSet/>
      <dgm:spPr/>
      <dgm:t>
        <a:bodyPr/>
        <a:lstStyle/>
        <a:p>
          <a:endParaRPr lang="en-US"/>
        </a:p>
      </dgm:t>
    </dgm:pt>
    <dgm:pt modelId="{BC6F4297-211F-DD48-91FB-2C4AF59742E9}">
      <dgm:prSet custT="1"/>
      <dgm:spPr/>
      <dgm:t>
        <a:bodyPr/>
        <a:lstStyle/>
        <a:p>
          <a:pPr rtl="0"/>
          <a:r>
            <a:rPr lang="en-US" sz="1400" dirty="0">
              <a:solidFill>
                <a:schemeClr val="accent2"/>
              </a:solidFill>
              <a:effectLst>
                <a:outerShdw blurRad="38100" dist="38100" dir="2700000" algn="tl">
                  <a:srgbClr val="000000">
                    <a:alpha val="43137"/>
                  </a:srgbClr>
                </a:outerShdw>
              </a:effectLst>
            </a:rPr>
            <a:t>These modes are used to run system software</a:t>
          </a:r>
        </a:p>
      </dgm:t>
    </dgm:pt>
    <dgm:pt modelId="{647F5C3F-FFB4-8F46-A9A9-92C43DDA85EE}" type="parTrans" cxnId="{8C9A5087-A578-9248-8AE8-16F17AC94DE7}">
      <dgm:prSet/>
      <dgm:spPr/>
      <dgm:t>
        <a:bodyPr/>
        <a:lstStyle/>
        <a:p>
          <a:endParaRPr lang="en-US"/>
        </a:p>
      </dgm:t>
    </dgm:pt>
    <dgm:pt modelId="{38C5312C-BEE4-C941-8AA7-E1E74D232C34}" type="sibTrans" cxnId="{8C9A5087-A578-9248-8AE8-16F17AC94DE7}">
      <dgm:prSet/>
      <dgm:spPr/>
      <dgm:t>
        <a:bodyPr/>
        <a:lstStyle/>
        <a:p>
          <a:endParaRPr lang="en-US"/>
        </a:p>
      </dgm:t>
    </dgm:pt>
    <dgm:pt modelId="{6AA51245-72BB-D24F-B7FF-F9FCF32F757E}">
      <dgm:prSet custT="1"/>
      <dgm:spPr/>
      <dgm:t>
        <a:bodyPr/>
        <a:lstStyle/>
        <a:p>
          <a:pPr rtl="0"/>
          <a:r>
            <a:rPr lang="en-US" sz="1400" dirty="0">
              <a:solidFill>
                <a:schemeClr val="accent2"/>
              </a:solidFill>
              <a:effectLst>
                <a:outerShdw blurRad="38100" dist="38100" dir="2700000" algn="tl">
                  <a:srgbClr val="000000">
                    <a:alpha val="43137"/>
                  </a:srgbClr>
                </a:outerShdw>
              </a:effectLst>
            </a:rPr>
            <a:t>Advantages to defining so many different privileged modes</a:t>
          </a:r>
        </a:p>
      </dgm:t>
    </dgm:pt>
    <dgm:pt modelId="{D2DD2781-3ED1-5E48-A6DF-9DF9FA25EA66}" type="parTrans" cxnId="{F391B1CC-17E4-D24B-8F52-497D94BE8CCA}">
      <dgm:prSet/>
      <dgm:spPr/>
      <dgm:t>
        <a:bodyPr/>
        <a:lstStyle/>
        <a:p>
          <a:endParaRPr lang="en-US"/>
        </a:p>
      </dgm:t>
    </dgm:pt>
    <dgm:pt modelId="{F3B90CFF-D0BB-D242-979C-C945E48DBD74}" type="sibTrans" cxnId="{F391B1CC-17E4-D24B-8F52-497D94BE8CCA}">
      <dgm:prSet/>
      <dgm:spPr/>
      <dgm:t>
        <a:bodyPr/>
        <a:lstStyle/>
        <a:p>
          <a:endParaRPr lang="en-US"/>
        </a:p>
      </dgm:t>
    </dgm:pt>
    <dgm:pt modelId="{1170A62F-A1ED-EC49-825F-717CC7576201}">
      <dgm:prSet custT="1"/>
      <dgm:spPr/>
      <dgm:t>
        <a:bodyPr/>
        <a:lstStyle/>
        <a:p>
          <a:pPr rtl="0"/>
          <a:r>
            <a:rPr lang="en-US" sz="1100" dirty="0">
              <a:solidFill>
                <a:schemeClr val="accent2"/>
              </a:solidFill>
              <a:effectLst>
                <a:outerShdw blurRad="38100" dist="38100" dir="2700000" algn="tl">
                  <a:srgbClr val="000000">
                    <a:alpha val="43137"/>
                  </a:srgbClr>
                </a:outerShdw>
              </a:effectLst>
            </a:rPr>
            <a:t>The OS can tailor the use of system software to a variety of circumstances</a:t>
          </a:r>
        </a:p>
      </dgm:t>
    </dgm:pt>
    <dgm:pt modelId="{A12E082B-0298-0641-937C-8C7700BC6E27}" type="parTrans" cxnId="{75839AC3-B384-A84A-AECA-D2E398B62E02}">
      <dgm:prSet/>
      <dgm:spPr/>
      <dgm:t>
        <a:bodyPr/>
        <a:lstStyle/>
        <a:p>
          <a:endParaRPr lang="en-US"/>
        </a:p>
      </dgm:t>
    </dgm:pt>
    <dgm:pt modelId="{4692AE21-9B27-7B4D-AD56-0F47BCA22F78}" type="sibTrans" cxnId="{75839AC3-B384-A84A-AECA-D2E398B62E02}">
      <dgm:prSet/>
      <dgm:spPr/>
      <dgm:t>
        <a:bodyPr/>
        <a:lstStyle/>
        <a:p>
          <a:endParaRPr lang="en-US"/>
        </a:p>
      </dgm:t>
    </dgm:pt>
    <dgm:pt modelId="{CC7241F7-26AD-324F-ADAD-18B49C3B3350}">
      <dgm:prSet custT="1"/>
      <dgm:spPr/>
      <dgm:t>
        <a:bodyPr/>
        <a:lstStyle/>
        <a:p>
          <a:pPr rtl="0"/>
          <a:r>
            <a:rPr lang="en-US" sz="11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gm:t>
    </dgm:pt>
    <dgm:pt modelId="{A7DE6104-A0A4-B44F-9582-910FB1E2E5E5}" type="parTrans" cxnId="{097DFCC9-AE8C-6844-96F9-661F7E5B350D}">
      <dgm:prSet/>
      <dgm:spPr/>
      <dgm:t>
        <a:bodyPr/>
        <a:lstStyle/>
        <a:p>
          <a:endParaRPr lang="en-US"/>
        </a:p>
      </dgm:t>
    </dgm:pt>
    <dgm:pt modelId="{C485F7FB-CF85-904F-88B2-E0A73AA963B6}" type="sibTrans" cxnId="{097DFCC9-AE8C-6844-96F9-661F7E5B350D}">
      <dgm:prSet/>
      <dgm:spPr/>
      <dgm:t>
        <a:bodyPr/>
        <a:lstStyle/>
        <a:p>
          <a:endParaRPr lang="en-US"/>
        </a:p>
      </dgm:t>
    </dgm:pt>
    <dgm:pt modelId="{DFC96DD9-3619-4749-A166-9A4151844AF7}" type="pres">
      <dgm:prSet presAssocID="{E8F2A902-9075-FC40-A058-E7EC8718ECDD}" presName="matrix" presStyleCnt="0">
        <dgm:presLayoutVars>
          <dgm:chMax val="1"/>
          <dgm:dir/>
          <dgm:resizeHandles val="exact"/>
        </dgm:presLayoutVars>
      </dgm:prSet>
      <dgm:spPr/>
    </dgm:pt>
    <dgm:pt modelId="{7CF07E74-4791-3E40-B146-9CC610B80177}" type="pres">
      <dgm:prSet presAssocID="{E8F2A902-9075-FC40-A058-E7EC8718ECDD}" presName="axisShape" presStyleLbl="bgShp" presStyleIdx="0" presStyleCnt="1"/>
      <dgm:spPr>
        <a:solidFill>
          <a:schemeClr val="accent3">
            <a:lumMod val="60000"/>
            <a:lumOff val="40000"/>
          </a:schemeClr>
        </a:solidFill>
      </dgm:spPr>
    </dgm:pt>
    <dgm:pt modelId="{8183A7BA-751A-B84D-98A4-1CFF3FB73852}" type="pres">
      <dgm:prSet presAssocID="{E8F2A902-9075-FC40-A058-E7EC8718ECDD}" presName="rect1" presStyleLbl="node1" presStyleIdx="0" presStyleCnt="4">
        <dgm:presLayoutVars>
          <dgm:chMax val="0"/>
          <dgm:chPref val="0"/>
          <dgm:bulletEnabled val="1"/>
        </dgm:presLayoutVars>
      </dgm:prSet>
      <dgm:spPr/>
    </dgm:pt>
    <dgm:pt modelId="{0D3592DF-EB4F-9943-B973-EF43EEC77EFC}" type="pres">
      <dgm:prSet presAssocID="{E8F2A902-9075-FC40-A058-E7EC8718ECDD}" presName="rect2" presStyleLbl="node1" presStyleIdx="1" presStyleCnt="4">
        <dgm:presLayoutVars>
          <dgm:chMax val="0"/>
          <dgm:chPref val="0"/>
          <dgm:bulletEnabled val="1"/>
        </dgm:presLayoutVars>
      </dgm:prSet>
      <dgm:spPr/>
    </dgm:pt>
    <dgm:pt modelId="{A54A9365-B66B-5043-A58D-CC1B872E299A}" type="pres">
      <dgm:prSet presAssocID="{E8F2A902-9075-FC40-A058-E7EC8718ECDD}" presName="rect3" presStyleLbl="node1" presStyleIdx="2" presStyleCnt="4">
        <dgm:presLayoutVars>
          <dgm:chMax val="0"/>
          <dgm:chPref val="0"/>
          <dgm:bulletEnabled val="1"/>
        </dgm:presLayoutVars>
      </dgm:prSet>
      <dgm:spPr/>
    </dgm:pt>
    <dgm:pt modelId="{20A77D24-6C97-2D40-956E-48152CC1DAA6}" type="pres">
      <dgm:prSet presAssocID="{E8F2A902-9075-FC40-A058-E7EC8718ECDD}" presName="rect4" presStyleLbl="node1" presStyleIdx="3" presStyleCnt="4">
        <dgm:presLayoutVars>
          <dgm:chMax val="0"/>
          <dgm:chPref val="0"/>
          <dgm:bulletEnabled val="1"/>
        </dgm:presLayoutVars>
      </dgm:prSet>
      <dgm:spPr/>
    </dgm:pt>
  </dgm:ptLst>
  <dgm:cxnLst>
    <dgm:cxn modelId="{223A4213-7E51-0745-9441-B9DC6297C3B0}" srcId="{E8F2A902-9075-FC40-A058-E7EC8718ECDD}" destId="{3E357887-DD75-B042-A2CD-493136B4903B}" srcOrd="2" destOrd="0" parTransId="{8463C77B-B6C7-C444-9558-E01A507D2AFC}" sibTransId="{E7D5C247-58A9-6841-8159-3A27B31AF063}"/>
    <dgm:cxn modelId="{EA952D20-2ED0-A442-A05D-BBE4FF578EA0}" type="presOf" srcId="{F051DA9D-A738-E64B-B758-FB14D26172F6}" destId="{0D3592DF-EB4F-9943-B973-EF43EEC77EFC}" srcOrd="0" destOrd="1" presId="urn:microsoft.com/office/officeart/2005/8/layout/matrix2"/>
    <dgm:cxn modelId="{9CAA4774-B5F7-D143-9D54-7B568FA439E0}" type="presOf" srcId="{BC6F4297-211F-DD48-91FB-2C4AF59742E9}" destId="{A54A9365-B66B-5043-A58D-CC1B872E299A}" srcOrd="0" destOrd="1" presId="urn:microsoft.com/office/officeart/2005/8/layout/matrix2"/>
    <dgm:cxn modelId="{47A73D58-2945-1848-B9E6-D09E0F9C81D2}" type="presOf" srcId="{E8F2A902-9075-FC40-A058-E7EC8718ECDD}" destId="{DFC96DD9-3619-4749-A166-9A4151844AF7}" srcOrd="0" destOrd="0" presId="urn:microsoft.com/office/officeart/2005/8/layout/matrix2"/>
    <dgm:cxn modelId="{8C9A5087-A578-9248-8AE8-16F17AC94DE7}" srcId="{3E357887-DD75-B042-A2CD-493136B4903B}" destId="{BC6F4297-211F-DD48-91FB-2C4AF59742E9}" srcOrd="0" destOrd="0" parTransId="{647F5C3F-FFB4-8F46-A9A9-92C43DDA85EE}" sibTransId="{38C5312C-BEE4-C941-8AA7-E1E74D232C34}"/>
    <dgm:cxn modelId="{BECEE699-E387-B240-9102-C799C5FE6E51}" type="presOf" srcId="{3E357887-DD75-B042-A2CD-493136B4903B}" destId="{A54A9365-B66B-5043-A58D-CC1B872E299A}" srcOrd="0" destOrd="0" presId="urn:microsoft.com/office/officeart/2005/8/layout/matrix2"/>
    <dgm:cxn modelId="{1B52649C-F5A7-0F40-BACF-0950529BA4DE}" srcId="{E8F2A902-9075-FC40-A058-E7EC8718ECDD}" destId="{A04800D4-16D0-CB4B-B1C3-C2185D1C1BD7}" srcOrd="0" destOrd="0" parTransId="{2AFE30F1-250B-BF48-BFEE-2F5776E422D1}" sibTransId="{F0EB69C3-63FE-F14E-B12D-776BFED2A03B}"/>
    <dgm:cxn modelId="{17E94E9C-C2AB-BC45-BC65-9553F3B8F379}" type="presOf" srcId="{A04800D4-16D0-CB4B-B1C3-C2185D1C1BD7}" destId="{8183A7BA-751A-B84D-98A4-1CFF3FB73852}" srcOrd="0" destOrd="0" presId="urn:microsoft.com/office/officeart/2005/8/layout/matrix2"/>
    <dgm:cxn modelId="{D68ECC9E-7DA1-B344-BB1B-2459AC43DD8B}" srcId="{6EB13D03-1353-CC49-A413-1BBA83F3F059}" destId="{F051DA9D-A738-E64B-B758-FB14D26172F6}" srcOrd="0" destOrd="0" parTransId="{DE9A338D-8908-A549-991C-3BD7E8D4DAF7}" sibTransId="{1E87BD43-2FEC-5D49-9886-CB67DF71783C}"/>
    <dgm:cxn modelId="{C77822AC-1A8F-4748-B6A9-092E81AB5D22}" type="presOf" srcId="{6AA51245-72BB-D24F-B7FF-F9FCF32F757E}" destId="{20A77D24-6C97-2D40-956E-48152CC1DAA6}" srcOrd="0" destOrd="0" presId="urn:microsoft.com/office/officeart/2005/8/layout/matrix2"/>
    <dgm:cxn modelId="{986B1AB5-75D5-4B47-A67D-12E61BCAC313}" srcId="{E8F2A902-9075-FC40-A058-E7EC8718ECDD}" destId="{6EB13D03-1353-CC49-A413-1BBA83F3F059}" srcOrd="1" destOrd="0" parTransId="{7193FF67-453D-3849-B9C0-88AEEB94B5C8}" sibTransId="{0118D4E5-CF14-034C-9152-2565C3801E4A}"/>
    <dgm:cxn modelId="{FE8870BC-7629-9041-9EBF-86AAB34FE5FD}" type="presOf" srcId="{CC7241F7-26AD-324F-ADAD-18B49C3B3350}" destId="{20A77D24-6C97-2D40-956E-48152CC1DAA6}" srcOrd="0" destOrd="2" presId="urn:microsoft.com/office/officeart/2005/8/layout/matrix2"/>
    <dgm:cxn modelId="{75839AC3-B384-A84A-AECA-D2E398B62E02}" srcId="{6AA51245-72BB-D24F-B7FF-F9FCF32F757E}" destId="{1170A62F-A1ED-EC49-825F-717CC7576201}" srcOrd="0" destOrd="0" parTransId="{A12E082B-0298-0641-937C-8C7700BC6E27}" sibTransId="{4692AE21-9B27-7B4D-AD56-0F47BCA22F78}"/>
    <dgm:cxn modelId="{097DFCC9-AE8C-6844-96F9-661F7E5B350D}" srcId="{6AA51245-72BB-D24F-B7FF-F9FCF32F757E}" destId="{CC7241F7-26AD-324F-ADAD-18B49C3B3350}" srcOrd="1" destOrd="0" parTransId="{A7DE6104-A0A4-B44F-9582-910FB1E2E5E5}" sibTransId="{C485F7FB-CF85-904F-88B2-E0A73AA963B6}"/>
    <dgm:cxn modelId="{F391B1CC-17E4-D24B-8F52-497D94BE8CCA}" srcId="{E8F2A902-9075-FC40-A058-E7EC8718ECDD}" destId="{6AA51245-72BB-D24F-B7FF-F9FCF32F757E}" srcOrd="3" destOrd="0" parTransId="{D2DD2781-3ED1-5E48-A6DF-9DF9FA25EA66}" sibTransId="{F3B90CFF-D0BB-D242-979C-C945E48DBD74}"/>
    <dgm:cxn modelId="{E21DE8EE-D5FA-8C4D-B396-8C2A2CEF5E8C}" type="presOf" srcId="{6EB13D03-1353-CC49-A413-1BBA83F3F059}" destId="{0D3592DF-EB4F-9943-B973-EF43EEC77EFC}" srcOrd="0" destOrd="0" presId="urn:microsoft.com/office/officeart/2005/8/layout/matrix2"/>
    <dgm:cxn modelId="{4A11CDFD-B9AE-554F-87C6-D741C6A3E1C6}" type="presOf" srcId="{1170A62F-A1ED-EC49-825F-717CC7576201}" destId="{20A77D24-6C97-2D40-956E-48152CC1DAA6}" srcOrd="0" destOrd="1" presId="urn:microsoft.com/office/officeart/2005/8/layout/matrix2"/>
    <dgm:cxn modelId="{8FCF03F5-C3D9-194C-9285-A242E8E4AF3F}" type="presParOf" srcId="{DFC96DD9-3619-4749-A166-9A4151844AF7}" destId="{7CF07E74-4791-3E40-B146-9CC610B80177}" srcOrd="0" destOrd="0" presId="urn:microsoft.com/office/officeart/2005/8/layout/matrix2"/>
    <dgm:cxn modelId="{B989E7F4-2274-6B4A-91D4-D76BC2C6BD07}" type="presParOf" srcId="{DFC96DD9-3619-4749-A166-9A4151844AF7}" destId="{8183A7BA-751A-B84D-98A4-1CFF3FB73852}" srcOrd="1" destOrd="0" presId="urn:microsoft.com/office/officeart/2005/8/layout/matrix2"/>
    <dgm:cxn modelId="{877D266A-3FA5-8F4E-AADE-4541AF157BA2}" type="presParOf" srcId="{DFC96DD9-3619-4749-A166-9A4151844AF7}" destId="{0D3592DF-EB4F-9943-B973-EF43EEC77EFC}" srcOrd="2" destOrd="0" presId="urn:microsoft.com/office/officeart/2005/8/layout/matrix2"/>
    <dgm:cxn modelId="{C7A7E216-A2BD-0C42-86E7-BCA13F21C1ED}" type="presParOf" srcId="{DFC96DD9-3619-4749-A166-9A4151844AF7}" destId="{A54A9365-B66B-5043-A58D-CC1B872E299A}" srcOrd="3" destOrd="0" presId="urn:microsoft.com/office/officeart/2005/8/layout/matrix2"/>
    <dgm:cxn modelId="{5520B1C3-0891-8145-89BB-9D44E2203A4A}" type="presParOf" srcId="{DFC96DD9-3619-4749-A166-9A4151844AF7}" destId="{20A77D24-6C97-2D40-956E-48152CC1DAA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D266D5-F7F4-D74F-B12E-6769F95E4941}" type="doc">
      <dgm:prSet loTypeId="urn:microsoft.com/office/officeart/2005/8/layout/matrix2" loCatId="matrix" qsTypeId="urn:microsoft.com/office/officeart/2005/8/quickstyle/simple4" qsCatId="simple" csTypeId="urn:microsoft.com/office/officeart/2005/8/colors/accent4_3" csCatId="accent4" phldr="1"/>
      <dgm:spPr/>
      <dgm:t>
        <a:bodyPr/>
        <a:lstStyle/>
        <a:p>
          <a:endParaRPr lang="en-US"/>
        </a:p>
      </dgm:t>
    </dgm:pt>
    <dgm:pt modelId="{A5C86D7B-E342-3445-8B50-2181C0BED678}">
      <dgm:prSet custT="1"/>
      <dgm:spPr/>
      <dgm:t>
        <a:bodyPr/>
        <a:lstStyle/>
        <a:p>
          <a:pPr rtl="0"/>
          <a:r>
            <a:rPr lang="en-US" sz="2000" dirty="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dirty="0">
            <a:solidFill>
              <a:schemeClr val="accent2"/>
            </a:solidFill>
            <a:effectLst>
              <a:outerShdw blurRad="38100" dist="38100" dir="2700000" algn="tl">
                <a:srgbClr val="000000">
                  <a:alpha val="43137"/>
                </a:srgbClr>
              </a:outerShdw>
            </a:effectLst>
          </a:endParaRPr>
        </a:p>
      </dgm:t>
    </dgm:pt>
    <dgm:pt modelId="{E6484562-D439-6745-ABCE-8342D2751C8C}" type="parTrans" cxnId="{DFB88F4F-6B1D-5B45-B3CC-8DC0E9555A9C}">
      <dgm:prSet/>
      <dgm:spPr/>
      <dgm:t>
        <a:bodyPr/>
        <a:lstStyle/>
        <a:p>
          <a:endParaRPr lang="en-US"/>
        </a:p>
      </dgm:t>
    </dgm:pt>
    <dgm:pt modelId="{CE4CDA49-0E60-5947-B1CF-48C7B6DADA31}" type="sibTrans" cxnId="{DFB88F4F-6B1D-5B45-B3CC-8DC0E9555A9C}">
      <dgm:prSet/>
      <dgm:spPr/>
      <dgm:t>
        <a:bodyPr/>
        <a:lstStyle/>
        <a:p>
          <a:endParaRPr lang="en-US"/>
        </a:p>
      </dgm:t>
    </dgm:pt>
    <dgm:pt modelId="{F35D25E3-D5F3-E142-897E-5CBF66B92793}">
      <dgm:prSet custT="1"/>
      <dgm:spPr/>
      <dgm:t>
        <a:bodyPr/>
        <a:lstStyle/>
        <a:p>
          <a:pPr rtl="0"/>
          <a:r>
            <a:rPr lang="en-US" sz="2000" dirty="0">
              <a:solidFill>
                <a:schemeClr val="accent2"/>
              </a:solidFill>
              <a:effectLst>
                <a:outerShdw blurRad="38100" dist="38100" dir="2700000" algn="tl">
                  <a:srgbClr val="000000">
                    <a:alpha val="43137"/>
                  </a:srgbClr>
                </a:outerShdw>
              </a:effectLst>
            </a:rPr>
            <a:t>Entered when specific exceptions occur</a:t>
          </a:r>
        </a:p>
      </dgm:t>
    </dgm:pt>
    <dgm:pt modelId="{8C3CD99D-0841-6645-8D06-3DE55350C11C}" type="parTrans" cxnId="{57626668-665D-1344-9911-8438F22BB42D}">
      <dgm:prSet/>
      <dgm:spPr/>
      <dgm:t>
        <a:bodyPr/>
        <a:lstStyle/>
        <a:p>
          <a:endParaRPr lang="en-US"/>
        </a:p>
      </dgm:t>
    </dgm:pt>
    <dgm:pt modelId="{2DC80F9A-AF65-714A-B420-F3E44B7D1EC4}" type="sibTrans" cxnId="{57626668-665D-1344-9911-8438F22BB42D}">
      <dgm:prSet/>
      <dgm:spPr/>
      <dgm:t>
        <a:bodyPr/>
        <a:lstStyle/>
        <a:p>
          <a:endParaRPr lang="en-US"/>
        </a:p>
      </dgm:t>
    </dgm:pt>
    <dgm:pt modelId="{DD700002-3519-894B-BB3C-F26B6642C645}">
      <dgm:prSet custT="1"/>
      <dgm:spPr/>
      <dgm:t>
        <a:bodyPr/>
        <a:lstStyle/>
        <a:p>
          <a:pPr rtl="0"/>
          <a:r>
            <a:rPr lang="en-US" sz="2000" dirty="0">
              <a:solidFill>
                <a:schemeClr val="accent2"/>
              </a:solidFill>
              <a:effectLst>
                <a:outerShdw blurRad="38100" dist="38100" dir="2700000" algn="tl">
                  <a:srgbClr val="000000">
                    <a:alpha val="43137"/>
                  </a:srgbClr>
                </a:outerShdw>
              </a:effectLst>
            </a:rPr>
            <a:t>Exception modes:</a:t>
          </a:r>
        </a:p>
      </dgm:t>
    </dgm:pt>
    <dgm:pt modelId="{DB52FEB4-39BB-E241-9CCF-88AECF2033A9}" type="parTrans" cxnId="{FF5A3ACA-94A6-3D43-9E5A-B9EF7CCF5E73}">
      <dgm:prSet/>
      <dgm:spPr/>
      <dgm:t>
        <a:bodyPr/>
        <a:lstStyle/>
        <a:p>
          <a:endParaRPr lang="en-US"/>
        </a:p>
      </dgm:t>
    </dgm:pt>
    <dgm:pt modelId="{B9FA993C-4BC0-B74C-A7E3-25710455C2D8}" type="sibTrans" cxnId="{FF5A3ACA-94A6-3D43-9E5A-B9EF7CCF5E73}">
      <dgm:prSet/>
      <dgm:spPr/>
      <dgm:t>
        <a:bodyPr/>
        <a:lstStyle/>
        <a:p>
          <a:endParaRPr lang="en-US"/>
        </a:p>
      </dgm:t>
    </dgm:pt>
    <dgm:pt modelId="{6DB1177D-BF35-FF49-998F-3F09D11DDD8A}">
      <dgm:prSet custT="1"/>
      <dgm:spPr/>
      <dgm:t>
        <a:bodyPr/>
        <a:lstStyle/>
        <a:p>
          <a:pPr rtl="0"/>
          <a:r>
            <a:rPr lang="en-US" sz="1600" dirty="0">
              <a:solidFill>
                <a:schemeClr val="accent2"/>
              </a:solidFill>
              <a:effectLst>
                <a:outerShdw blurRad="38100" dist="38100" dir="2700000" algn="tl">
                  <a:srgbClr val="000000">
                    <a:alpha val="43137"/>
                  </a:srgbClr>
                </a:outerShdw>
              </a:effectLst>
            </a:rPr>
            <a:t>Supervisor mode</a:t>
          </a:r>
        </a:p>
      </dgm:t>
    </dgm:pt>
    <dgm:pt modelId="{E26B5788-B633-5346-A481-ECD119E3ABF8}" type="parTrans" cxnId="{2F651624-9178-AF4F-8EEC-3EC61B659C13}">
      <dgm:prSet/>
      <dgm:spPr/>
      <dgm:t>
        <a:bodyPr/>
        <a:lstStyle/>
        <a:p>
          <a:endParaRPr lang="en-US"/>
        </a:p>
      </dgm:t>
    </dgm:pt>
    <dgm:pt modelId="{ABF3CF5B-69FC-944E-B1F6-FFE40563BBFE}" type="sibTrans" cxnId="{2F651624-9178-AF4F-8EEC-3EC61B659C13}">
      <dgm:prSet/>
      <dgm:spPr/>
      <dgm:t>
        <a:bodyPr/>
        <a:lstStyle/>
        <a:p>
          <a:endParaRPr lang="en-US"/>
        </a:p>
      </dgm:t>
    </dgm:pt>
    <dgm:pt modelId="{6854CC64-A7DD-774A-B510-76A107E4974F}">
      <dgm:prSet custT="1"/>
      <dgm:spPr/>
      <dgm:t>
        <a:bodyPr/>
        <a:lstStyle/>
        <a:p>
          <a:pPr rtl="0"/>
          <a:r>
            <a:rPr lang="en-US" sz="1600" dirty="0">
              <a:solidFill>
                <a:schemeClr val="accent2"/>
              </a:solidFill>
              <a:effectLst>
                <a:outerShdw blurRad="38100" dist="38100" dir="2700000" algn="tl">
                  <a:srgbClr val="000000">
                    <a:alpha val="43137"/>
                  </a:srgbClr>
                </a:outerShdw>
              </a:effectLst>
            </a:rPr>
            <a:t>Abort mode</a:t>
          </a:r>
        </a:p>
      </dgm:t>
    </dgm:pt>
    <dgm:pt modelId="{6B148308-86E1-1A41-A342-5462DE511D79}" type="parTrans" cxnId="{7A34012E-8C9C-A742-B7FE-F2A8E992CAF0}">
      <dgm:prSet/>
      <dgm:spPr/>
      <dgm:t>
        <a:bodyPr/>
        <a:lstStyle/>
        <a:p>
          <a:endParaRPr lang="en-US"/>
        </a:p>
      </dgm:t>
    </dgm:pt>
    <dgm:pt modelId="{DB537143-6EA0-4343-91CA-105E6681D432}" type="sibTrans" cxnId="{7A34012E-8C9C-A742-B7FE-F2A8E992CAF0}">
      <dgm:prSet/>
      <dgm:spPr/>
      <dgm:t>
        <a:bodyPr/>
        <a:lstStyle/>
        <a:p>
          <a:endParaRPr lang="en-US"/>
        </a:p>
      </dgm:t>
    </dgm:pt>
    <dgm:pt modelId="{19C45681-5B82-434C-ACCF-99A72CA9AAB1}">
      <dgm:prSet custT="1"/>
      <dgm:spPr/>
      <dgm:t>
        <a:bodyPr/>
        <a:lstStyle/>
        <a:p>
          <a:pPr rtl="0"/>
          <a:r>
            <a:rPr lang="en-US" sz="1600" dirty="0">
              <a:solidFill>
                <a:schemeClr val="accent2"/>
              </a:solidFill>
              <a:effectLst>
                <a:outerShdw blurRad="38100" dist="38100" dir="2700000" algn="tl">
                  <a:srgbClr val="000000">
                    <a:alpha val="43137"/>
                  </a:srgbClr>
                </a:outerShdw>
              </a:effectLst>
            </a:rPr>
            <a:t>Undefined mode</a:t>
          </a:r>
        </a:p>
      </dgm:t>
    </dgm:pt>
    <dgm:pt modelId="{FD963DD7-4231-B944-84FF-504E9175E604}" type="parTrans" cxnId="{AAE0A579-4D52-574B-811D-2F70BC953EAC}">
      <dgm:prSet/>
      <dgm:spPr/>
      <dgm:t>
        <a:bodyPr/>
        <a:lstStyle/>
        <a:p>
          <a:endParaRPr lang="en-US"/>
        </a:p>
      </dgm:t>
    </dgm:pt>
    <dgm:pt modelId="{D0B1410D-2C8F-8941-BFE2-B2E0AD6BB8DB}" type="sibTrans" cxnId="{AAE0A579-4D52-574B-811D-2F70BC953EAC}">
      <dgm:prSet/>
      <dgm:spPr/>
      <dgm:t>
        <a:bodyPr/>
        <a:lstStyle/>
        <a:p>
          <a:endParaRPr lang="en-US"/>
        </a:p>
      </dgm:t>
    </dgm:pt>
    <dgm:pt modelId="{5925CE37-294F-E848-93AE-42C4ABBF1D33}">
      <dgm:prSet custT="1"/>
      <dgm:spPr/>
      <dgm:t>
        <a:bodyPr/>
        <a:lstStyle/>
        <a:p>
          <a:pPr rtl="0"/>
          <a:r>
            <a:rPr lang="en-US" sz="1600" dirty="0">
              <a:solidFill>
                <a:schemeClr val="accent2"/>
              </a:solidFill>
              <a:effectLst>
                <a:outerShdw blurRad="38100" dist="38100" dir="2700000" algn="tl">
                  <a:srgbClr val="000000">
                    <a:alpha val="43137"/>
                  </a:srgbClr>
                </a:outerShdw>
              </a:effectLst>
            </a:rPr>
            <a:t>Fast interrupt mode</a:t>
          </a:r>
        </a:p>
      </dgm:t>
    </dgm:pt>
    <dgm:pt modelId="{580FA373-8816-104D-ACEB-77CDC366CD6B}" type="parTrans" cxnId="{83520551-C2DF-DA40-B284-ED5CED4EBCF8}">
      <dgm:prSet/>
      <dgm:spPr/>
      <dgm:t>
        <a:bodyPr/>
        <a:lstStyle/>
        <a:p>
          <a:endParaRPr lang="en-US"/>
        </a:p>
      </dgm:t>
    </dgm:pt>
    <dgm:pt modelId="{F7217720-B770-0147-980D-6C194D14D1E3}" type="sibTrans" cxnId="{83520551-C2DF-DA40-B284-ED5CED4EBCF8}">
      <dgm:prSet/>
      <dgm:spPr/>
      <dgm:t>
        <a:bodyPr/>
        <a:lstStyle/>
        <a:p>
          <a:endParaRPr lang="en-US"/>
        </a:p>
      </dgm:t>
    </dgm:pt>
    <dgm:pt modelId="{40DE6D44-5240-9D4D-995D-6DB3A2442AA6}">
      <dgm:prSet custT="1"/>
      <dgm:spPr/>
      <dgm:t>
        <a:bodyPr/>
        <a:lstStyle/>
        <a:p>
          <a:pPr rtl="0"/>
          <a:r>
            <a:rPr lang="en-US" sz="1600" dirty="0">
              <a:solidFill>
                <a:schemeClr val="accent2"/>
              </a:solidFill>
              <a:effectLst>
                <a:outerShdw blurRad="38100" dist="38100" dir="2700000" algn="tl">
                  <a:srgbClr val="000000">
                    <a:alpha val="43137"/>
                  </a:srgbClr>
                </a:outerShdw>
              </a:effectLst>
            </a:rPr>
            <a:t>Interrupt mode</a:t>
          </a:r>
        </a:p>
      </dgm:t>
    </dgm:pt>
    <dgm:pt modelId="{00FDBD99-22B4-7F46-8FB1-3BD11595FBB0}" type="parTrans" cxnId="{94156327-86DC-2541-9D46-AD430C5C02AE}">
      <dgm:prSet/>
      <dgm:spPr/>
      <dgm:t>
        <a:bodyPr/>
        <a:lstStyle/>
        <a:p>
          <a:endParaRPr lang="en-US"/>
        </a:p>
      </dgm:t>
    </dgm:pt>
    <dgm:pt modelId="{7D77FDFB-FE1D-6948-BA17-6FDA99D5D15C}" type="sibTrans" cxnId="{94156327-86DC-2541-9D46-AD430C5C02AE}">
      <dgm:prSet/>
      <dgm:spPr/>
      <dgm:t>
        <a:bodyPr/>
        <a:lstStyle/>
        <a:p>
          <a:endParaRPr lang="en-US"/>
        </a:p>
      </dgm:t>
    </dgm:pt>
    <dgm:pt modelId="{71BD4134-5348-F648-AF55-C37F90E6BF03}">
      <dgm:prSet custT="1"/>
      <dgm:spPr/>
      <dgm:t>
        <a:bodyPr/>
        <a:lstStyle/>
        <a:p>
          <a:pPr rtl="0"/>
          <a:r>
            <a:rPr lang="en-US" sz="1800" dirty="0">
              <a:solidFill>
                <a:schemeClr val="accent2"/>
              </a:solidFill>
              <a:effectLst>
                <a:outerShdw blurRad="38100" dist="38100" dir="2700000" algn="tl">
                  <a:srgbClr val="000000">
                    <a:alpha val="43137"/>
                  </a:srgbClr>
                </a:outerShdw>
              </a:effectLst>
            </a:rPr>
            <a:t>System mode:</a:t>
          </a:r>
        </a:p>
      </dgm:t>
    </dgm:pt>
    <dgm:pt modelId="{5C0A23E4-8C2A-7844-8725-D63EAD4DB1A8}" type="parTrans" cxnId="{9B9A7152-8624-5E4C-BB3D-7D467E96D96F}">
      <dgm:prSet/>
      <dgm:spPr/>
      <dgm:t>
        <a:bodyPr/>
        <a:lstStyle/>
        <a:p>
          <a:endParaRPr lang="en-US"/>
        </a:p>
      </dgm:t>
    </dgm:pt>
    <dgm:pt modelId="{19A3BB50-E1A3-0E4A-976E-54BBA0B2809E}" type="sibTrans" cxnId="{9B9A7152-8624-5E4C-BB3D-7D467E96D96F}">
      <dgm:prSet/>
      <dgm:spPr/>
      <dgm:t>
        <a:bodyPr/>
        <a:lstStyle/>
        <a:p>
          <a:endParaRPr lang="en-US"/>
        </a:p>
      </dgm:t>
    </dgm:pt>
    <dgm:pt modelId="{60EE9986-C31E-6140-980F-2A0CABD63F3B}">
      <dgm:prSet custT="1"/>
      <dgm:spPr/>
      <dgm:t>
        <a:bodyPr/>
        <a:lstStyle/>
        <a:p>
          <a:pPr rtl="0"/>
          <a:r>
            <a:rPr lang="en-US" sz="1300" dirty="0">
              <a:solidFill>
                <a:schemeClr val="accent2"/>
              </a:solidFill>
              <a:effectLst>
                <a:outerShdw blurRad="38100" dist="38100" dir="2700000" algn="tl">
                  <a:srgbClr val="000000">
                    <a:alpha val="43137"/>
                  </a:srgbClr>
                </a:outerShdw>
              </a:effectLst>
            </a:rPr>
            <a:t>Not entered by any exception and uses the same registers available in User mode</a:t>
          </a:r>
        </a:p>
      </dgm:t>
    </dgm:pt>
    <dgm:pt modelId="{EFF18E3B-545F-EA49-86EC-D26A036FF9BC}" type="parTrans" cxnId="{B73C1B1F-A1C5-F54A-94E0-2D7B8162E5AD}">
      <dgm:prSet/>
      <dgm:spPr/>
      <dgm:t>
        <a:bodyPr/>
        <a:lstStyle/>
        <a:p>
          <a:endParaRPr lang="en-US"/>
        </a:p>
      </dgm:t>
    </dgm:pt>
    <dgm:pt modelId="{4E0B6887-4E6C-E44C-BD36-8DD3EF0B2A8B}" type="sibTrans" cxnId="{B73C1B1F-A1C5-F54A-94E0-2D7B8162E5AD}">
      <dgm:prSet/>
      <dgm:spPr/>
      <dgm:t>
        <a:bodyPr/>
        <a:lstStyle/>
        <a:p>
          <a:endParaRPr lang="en-US"/>
        </a:p>
      </dgm:t>
    </dgm:pt>
    <dgm:pt modelId="{218CCAEE-562F-714C-B62B-4493D60CF403}">
      <dgm:prSet custT="1"/>
      <dgm:spPr/>
      <dgm:t>
        <a:bodyPr/>
        <a:lstStyle/>
        <a:p>
          <a:pPr rtl="0"/>
          <a:r>
            <a:rPr lang="en-US" sz="1300" dirty="0">
              <a:solidFill>
                <a:schemeClr val="accent2"/>
              </a:solidFill>
              <a:effectLst>
                <a:outerShdw blurRad="38100" dist="38100" dir="2700000" algn="tl">
                  <a:srgbClr val="000000">
                    <a:alpha val="43137"/>
                  </a:srgbClr>
                </a:outerShdw>
              </a:effectLst>
            </a:rPr>
            <a:t>Is used for running certain privileged operating system tasks</a:t>
          </a:r>
        </a:p>
      </dgm:t>
    </dgm:pt>
    <dgm:pt modelId="{673E2237-10D8-414D-A512-D800C1BE97CB}" type="parTrans" cxnId="{49D6EFBE-D6AB-1248-B2B2-D7BFAB245CF4}">
      <dgm:prSet/>
      <dgm:spPr/>
      <dgm:t>
        <a:bodyPr/>
        <a:lstStyle/>
        <a:p>
          <a:endParaRPr lang="en-US"/>
        </a:p>
      </dgm:t>
    </dgm:pt>
    <dgm:pt modelId="{6319707F-95D3-3144-836C-0632FAEAEBD2}" type="sibTrans" cxnId="{49D6EFBE-D6AB-1248-B2B2-D7BFAB245CF4}">
      <dgm:prSet/>
      <dgm:spPr/>
      <dgm:t>
        <a:bodyPr/>
        <a:lstStyle/>
        <a:p>
          <a:endParaRPr lang="en-US"/>
        </a:p>
      </dgm:t>
    </dgm:pt>
    <dgm:pt modelId="{15D44755-B14E-F04C-8DB8-9D6AFF803D24}">
      <dgm:prSet custT="1"/>
      <dgm:spPr/>
      <dgm:t>
        <a:bodyPr/>
        <a:lstStyle/>
        <a:p>
          <a:pPr rtl="0"/>
          <a:r>
            <a:rPr lang="en-US" sz="1300" dirty="0">
              <a:solidFill>
                <a:schemeClr val="accent2"/>
              </a:solidFill>
              <a:effectLst>
                <a:outerShdw blurRad="38100" dist="38100" dir="2700000" algn="tl">
                  <a:srgbClr val="000000">
                    <a:alpha val="43137"/>
                  </a:srgbClr>
                </a:outerShdw>
              </a:effectLst>
            </a:rPr>
            <a:t>May be interrupted by any of the five exception categories</a:t>
          </a:r>
        </a:p>
      </dgm:t>
    </dgm:pt>
    <dgm:pt modelId="{B4D6C793-72EE-9442-81A8-53B9311BF512}" type="parTrans" cxnId="{1AB7502A-B58F-B543-88E5-94317A4D07CA}">
      <dgm:prSet/>
      <dgm:spPr/>
      <dgm:t>
        <a:bodyPr/>
        <a:lstStyle/>
        <a:p>
          <a:endParaRPr lang="en-US"/>
        </a:p>
      </dgm:t>
    </dgm:pt>
    <dgm:pt modelId="{E182563F-0160-9E47-B175-BABD931F5E86}" type="sibTrans" cxnId="{1AB7502A-B58F-B543-88E5-94317A4D07CA}">
      <dgm:prSet/>
      <dgm:spPr/>
      <dgm:t>
        <a:bodyPr/>
        <a:lstStyle/>
        <a:p>
          <a:endParaRPr lang="en-US"/>
        </a:p>
      </dgm:t>
    </dgm:pt>
    <dgm:pt modelId="{F56435D0-4D76-F64B-888F-19BABBF255F8}" type="pres">
      <dgm:prSet presAssocID="{35D266D5-F7F4-D74F-B12E-6769F95E4941}" presName="matrix" presStyleCnt="0">
        <dgm:presLayoutVars>
          <dgm:chMax val="1"/>
          <dgm:dir/>
          <dgm:resizeHandles val="exact"/>
        </dgm:presLayoutVars>
      </dgm:prSet>
      <dgm:spPr/>
    </dgm:pt>
    <dgm:pt modelId="{9E26EEDF-7730-D144-AC01-182061D8166A}" type="pres">
      <dgm:prSet presAssocID="{35D266D5-F7F4-D74F-B12E-6769F95E4941}" presName="axisShape" presStyleLbl="bgShp" presStyleIdx="0" presStyleCnt="1"/>
      <dgm:spPr>
        <a:solidFill>
          <a:schemeClr val="accent3">
            <a:lumMod val="60000"/>
            <a:lumOff val="40000"/>
          </a:schemeClr>
        </a:solidFill>
      </dgm:spPr>
    </dgm:pt>
    <dgm:pt modelId="{63528393-0AC5-AC4A-9193-D664E8B0F830}" type="pres">
      <dgm:prSet presAssocID="{35D266D5-F7F4-D74F-B12E-6769F95E4941}" presName="rect1" presStyleLbl="node1" presStyleIdx="0" presStyleCnt="4">
        <dgm:presLayoutVars>
          <dgm:chMax val="0"/>
          <dgm:chPref val="0"/>
          <dgm:bulletEnabled val="1"/>
        </dgm:presLayoutVars>
      </dgm:prSet>
      <dgm:spPr/>
    </dgm:pt>
    <dgm:pt modelId="{9929BC74-C9D5-7647-AA71-C883196EE3F7}" type="pres">
      <dgm:prSet presAssocID="{35D266D5-F7F4-D74F-B12E-6769F95E4941}" presName="rect2" presStyleLbl="node1" presStyleIdx="1" presStyleCnt="4">
        <dgm:presLayoutVars>
          <dgm:chMax val="0"/>
          <dgm:chPref val="0"/>
          <dgm:bulletEnabled val="1"/>
        </dgm:presLayoutVars>
      </dgm:prSet>
      <dgm:spPr/>
    </dgm:pt>
    <dgm:pt modelId="{2E3DFCF2-8AEA-5E4D-933E-9ECD1088EEDE}" type="pres">
      <dgm:prSet presAssocID="{35D266D5-F7F4-D74F-B12E-6769F95E4941}" presName="rect3" presStyleLbl="node1" presStyleIdx="2" presStyleCnt="4">
        <dgm:presLayoutVars>
          <dgm:chMax val="0"/>
          <dgm:chPref val="0"/>
          <dgm:bulletEnabled val="1"/>
        </dgm:presLayoutVars>
      </dgm:prSet>
      <dgm:spPr/>
    </dgm:pt>
    <dgm:pt modelId="{1B9D5CAB-120D-FB4A-A5F2-861B7735D979}" type="pres">
      <dgm:prSet presAssocID="{35D266D5-F7F4-D74F-B12E-6769F95E4941}" presName="rect4" presStyleLbl="node1" presStyleIdx="3" presStyleCnt="4">
        <dgm:presLayoutVars>
          <dgm:chMax val="0"/>
          <dgm:chPref val="0"/>
          <dgm:bulletEnabled val="1"/>
        </dgm:presLayoutVars>
      </dgm:prSet>
      <dgm:spPr/>
    </dgm:pt>
  </dgm:ptLst>
  <dgm:cxnLst>
    <dgm:cxn modelId="{4465950D-7BAD-4B46-88E4-66AC18C422EE}" type="presOf" srcId="{DD700002-3519-894B-BB3C-F26B6642C645}" destId="{2E3DFCF2-8AEA-5E4D-933E-9ECD1088EEDE}" srcOrd="0" destOrd="0" presId="urn:microsoft.com/office/officeart/2005/8/layout/matrix2"/>
    <dgm:cxn modelId="{B73C1B1F-A1C5-F54A-94E0-2D7B8162E5AD}" srcId="{71BD4134-5348-F648-AF55-C37F90E6BF03}" destId="{60EE9986-C31E-6140-980F-2A0CABD63F3B}" srcOrd="0" destOrd="0" parTransId="{EFF18E3B-545F-EA49-86EC-D26A036FF9BC}" sibTransId="{4E0B6887-4E6C-E44C-BD36-8DD3EF0B2A8B}"/>
    <dgm:cxn modelId="{201E1C23-B690-594A-B59C-442DD3CA8620}" type="presOf" srcId="{218CCAEE-562F-714C-B62B-4493D60CF403}" destId="{1B9D5CAB-120D-FB4A-A5F2-861B7735D979}" srcOrd="0" destOrd="2" presId="urn:microsoft.com/office/officeart/2005/8/layout/matrix2"/>
    <dgm:cxn modelId="{2F651624-9178-AF4F-8EEC-3EC61B659C13}" srcId="{DD700002-3519-894B-BB3C-F26B6642C645}" destId="{6DB1177D-BF35-FF49-998F-3F09D11DDD8A}" srcOrd="0" destOrd="0" parTransId="{E26B5788-B633-5346-A481-ECD119E3ABF8}" sibTransId="{ABF3CF5B-69FC-944E-B1F6-FFE40563BBFE}"/>
    <dgm:cxn modelId="{94156327-86DC-2541-9D46-AD430C5C02AE}" srcId="{DD700002-3519-894B-BB3C-F26B6642C645}" destId="{40DE6D44-5240-9D4D-995D-6DB3A2442AA6}" srcOrd="4" destOrd="0" parTransId="{00FDBD99-22B4-7F46-8FB1-3BD11595FBB0}" sibTransId="{7D77FDFB-FE1D-6948-BA17-6FDA99D5D15C}"/>
    <dgm:cxn modelId="{1AB7502A-B58F-B543-88E5-94317A4D07CA}" srcId="{71BD4134-5348-F648-AF55-C37F90E6BF03}" destId="{15D44755-B14E-F04C-8DB8-9D6AFF803D24}" srcOrd="2" destOrd="0" parTransId="{B4D6C793-72EE-9442-81A8-53B9311BF512}" sibTransId="{E182563F-0160-9E47-B175-BABD931F5E86}"/>
    <dgm:cxn modelId="{7A34012E-8C9C-A742-B7FE-F2A8E992CAF0}" srcId="{DD700002-3519-894B-BB3C-F26B6642C645}" destId="{6854CC64-A7DD-774A-B510-76A107E4974F}" srcOrd="1" destOrd="0" parTransId="{6B148308-86E1-1A41-A342-5462DE511D79}" sibTransId="{DB537143-6EA0-4343-91CA-105E6681D432}"/>
    <dgm:cxn modelId="{513A7034-73C3-534C-9927-AEA000136880}" type="presOf" srcId="{35D266D5-F7F4-D74F-B12E-6769F95E4941}" destId="{F56435D0-4D76-F64B-888F-19BABBF255F8}" srcOrd="0" destOrd="0" presId="urn:microsoft.com/office/officeart/2005/8/layout/matrix2"/>
    <dgm:cxn modelId="{37BD3B5C-D373-A847-B62E-EB210F0E72C5}" type="presOf" srcId="{71BD4134-5348-F648-AF55-C37F90E6BF03}" destId="{1B9D5CAB-120D-FB4A-A5F2-861B7735D979}" srcOrd="0" destOrd="0" presId="urn:microsoft.com/office/officeart/2005/8/layout/matrix2"/>
    <dgm:cxn modelId="{57626668-665D-1344-9911-8438F22BB42D}" srcId="{35D266D5-F7F4-D74F-B12E-6769F95E4941}" destId="{F35D25E3-D5F3-E142-897E-5CBF66B92793}" srcOrd="1" destOrd="0" parTransId="{8C3CD99D-0841-6645-8D06-3DE55350C11C}" sibTransId="{2DC80F9A-AF65-714A-B420-F3E44B7D1EC4}"/>
    <dgm:cxn modelId="{E8BDC94C-DDD2-6845-9FE7-362334B7B32E}" type="presOf" srcId="{19C45681-5B82-434C-ACCF-99A72CA9AAB1}" destId="{2E3DFCF2-8AEA-5E4D-933E-9ECD1088EEDE}" srcOrd="0" destOrd="3" presId="urn:microsoft.com/office/officeart/2005/8/layout/matrix2"/>
    <dgm:cxn modelId="{DFB88F4F-6B1D-5B45-B3CC-8DC0E9555A9C}" srcId="{35D266D5-F7F4-D74F-B12E-6769F95E4941}" destId="{A5C86D7B-E342-3445-8B50-2181C0BED678}" srcOrd="0" destOrd="0" parTransId="{E6484562-D439-6745-ABCE-8342D2751C8C}" sibTransId="{CE4CDA49-0E60-5947-B1CF-48C7B6DADA31}"/>
    <dgm:cxn modelId="{2671A86F-53AB-4446-A64E-C203500F0119}" type="presOf" srcId="{A5C86D7B-E342-3445-8B50-2181C0BED678}" destId="{63528393-0AC5-AC4A-9193-D664E8B0F830}" srcOrd="0" destOrd="0" presId="urn:microsoft.com/office/officeart/2005/8/layout/matrix2"/>
    <dgm:cxn modelId="{83520551-C2DF-DA40-B284-ED5CED4EBCF8}" srcId="{DD700002-3519-894B-BB3C-F26B6642C645}" destId="{5925CE37-294F-E848-93AE-42C4ABBF1D33}" srcOrd="3" destOrd="0" parTransId="{580FA373-8816-104D-ACEB-77CDC366CD6B}" sibTransId="{F7217720-B770-0147-980D-6C194D14D1E3}"/>
    <dgm:cxn modelId="{9B9A7152-8624-5E4C-BB3D-7D467E96D96F}" srcId="{35D266D5-F7F4-D74F-B12E-6769F95E4941}" destId="{71BD4134-5348-F648-AF55-C37F90E6BF03}" srcOrd="3" destOrd="0" parTransId="{5C0A23E4-8C2A-7844-8725-D63EAD4DB1A8}" sibTransId="{19A3BB50-E1A3-0E4A-976E-54BBA0B2809E}"/>
    <dgm:cxn modelId="{AAE0A579-4D52-574B-811D-2F70BC953EAC}" srcId="{DD700002-3519-894B-BB3C-F26B6642C645}" destId="{19C45681-5B82-434C-ACCF-99A72CA9AAB1}" srcOrd="2" destOrd="0" parTransId="{FD963DD7-4231-B944-84FF-504E9175E604}" sibTransId="{D0B1410D-2C8F-8941-BFE2-B2E0AD6BB8DB}"/>
    <dgm:cxn modelId="{D95BEB7E-F776-F84B-B282-F51FC308765A}" type="presOf" srcId="{15D44755-B14E-F04C-8DB8-9D6AFF803D24}" destId="{1B9D5CAB-120D-FB4A-A5F2-861B7735D979}" srcOrd="0" destOrd="3" presId="urn:microsoft.com/office/officeart/2005/8/layout/matrix2"/>
    <dgm:cxn modelId="{9B2C118A-3337-0949-B512-9B5ED47BDCD2}" type="presOf" srcId="{40DE6D44-5240-9D4D-995D-6DB3A2442AA6}" destId="{2E3DFCF2-8AEA-5E4D-933E-9ECD1088EEDE}" srcOrd="0" destOrd="5" presId="urn:microsoft.com/office/officeart/2005/8/layout/matrix2"/>
    <dgm:cxn modelId="{3D11868F-E515-D642-9704-B6282503BACF}" type="presOf" srcId="{F35D25E3-D5F3-E142-897E-5CBF66B92793}" destId="{9929BC74-C9D5-7647-AA71-C883196EE3F7}" srcOrd="0" destOrd="0" presId="urn:microsoft.com/office/officeart/2005/8/layout/matrix2"/>
    <dgm:cxn modelId="{DEA5589B-C7AC-374E-8D2D-92FCE05620DD}" type="presOf" srcId="{6DB1177D-BF35-FF49-998F-3F09D11DDD8A}" destId="{2E3DFCF2-8AEA-5E4D-933E-9ECD1088EEDE}" srcOrd="0" destOrd="1" presId="urn:microsoft.com/office/officeart/2005/8/layout/matrix2"/>
    <dgm:cxn modelId="{CC5F9DA2-DC78-BC4A-8E3F-0AD5F1668043}" type="presOf" srcId="{6854CC64-A7DD-774A-B510-76A107E4974F}" destId="{2E3DFCF2-8AEA-5E4D-933E-9ECD1088EEDE}" srcOrd="0" destOrd="2" presId="urn:microsoft.com/office/officeart/2005/8/layout/matrix2"/>
    <dgm:cxn modelId="{49D6EFBE-D6AB-1248-B2B2-D7BFAB245CF4}" srcId="{71BD4134-5348-F648-AF55-C37F90E6BF03}" destId="{218CCAEE-562F-714C-B62B-4493D60CF403}" srcOrd="1" destOrd="0" parTransId="{673E2237-10D8-414D-A512-D800C1BE97CB}" sibTransId="{6319707F-95D3-3144-836C-0632FAEAEBD2}"/>
    <dgm:cxn modelId="{66694FC3-2835-AA4D-ABE9-3183EC64FFC0}" type="presOf" srcId="{60EE9986-C31E-6140-980F-2A0CABD63F3B}" destId="{1B9D5CAB-120D-FB4A-A5F2-861B7735D979}" srcOrd="0" destOrd="1" presId="urn:microsoft.com/office/officeart/2005/8/layout/matrix2"/>
    <dgm:cxn modelId="{FF5A3ACA-94A6-3D43-9E5A-B9EF7CCF5E73}" srcId="{35D266D5-F7F4-D74F-B12E-6769F95E4941}" destId="{DD700002-3519-894B-BB3C-F26B6642C645}" srcOrd="2" destOrd="0" parTransId="{DB52FEB4-39BB-E241-9CCF-88AECF2033A9}" sibTransId="{B9FA993C-4BC0-B74C-A7E3-25710455C2D8}"/>
    <dgm:cxn modelId="{959B2FDC-6A8B-AE40-AA0A-E17FD78624A0}" type="presOf" srcId="{5925CE37-294F-E848-93AE-42C4ABBF1D33}" destId="{2E3DFCF2-8AEA-5E4D-933E-9ECD1088EEDE}" srcOrd="0" destOrd="4" presId="urn:microsoft.com/office/officeart/2005/8/layout/matrix2"/>
    <dgm:cxn modelId="{679E02E0-40DE-8644-A9D8-67F5A84F709C}" type="presParOf" srcId="{F56435D0-4D76-F64B-888F-19BABBF255F8}" destId="{9E26EEDF-7730-D144-AC01-182061D8166A}" srcOrd="0" destOrd="0" presId="urn:microsoft.com/office/officeart/2005/8/layout/matrix2"/>
    <dgm:cxn modelId="{33F3DB3B-F41A-AF44-BA00-C1082CB02963}" type="presParOf" srcId="{F56435D0-4D76-F64B-888F-19BABBF255F8}" destId="{63528393-0AC5-AC4A-9193-D664E8B0F830}" srcOrd="1" destOrd="0" presId="urn:microsoft.com/office/officeart/2005/8/layout/matrix2"/>
    <dgm:cxn modelId="{C5625E7A-EFDF-404E-BEC6-EE13911F2AF1}" type="presParOf" srcId="{F56435D0-4D76-F64B-888F-19BABBF255F8}" destId="{9929BC74-C9D5-7647-AA71-C883196EE3F7}" srcOrd="2" destOrd="0" presId="urn:microsoft.com/office/officeart/2005/8/layout/matrix2"/>
    <dgm:cxn modelId="{A92F2715-1976-104E-9C0A-D6E9E4E415E4}" type="presParOf" srcId="{F56435D0-4D76-F64B-888F-19BABBF255F8}" destId="{2E3DFCF2-8AEA-5E4D-933E-9ECD1088EEDE}" srcOrd="3" destOrd="0" presId="urn:microsoft.com/office/officeart/2005/8/layout/matrix2"/>
    <dgm:cxn modelId="{624124FA-8AD3-EC42-84FA-3F85CEB29D21}" type="presParOf" srcId="{F56435D0-4D76-F64B-888F-19BABBF255F8}" destId="{1B9D5CAB-120D-FB4A-A5F2-861B7735D97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Register or set of registers that contain status information</a:t>
          </a:r>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Common fields or flags include:</a:t>
          </a:r>
        </a:p>
        <a:p>
          <a:pPr marL="171450" lvl="1" indent="-171450" algn="l" defTabSz="711200" rtl="0">
            <a:lnSpc>
              <a:spcPct val="90000"/>
            </a:lnSpc>
            <a:spcBef>
              <a:spcPct val="0"/>
            </a:spcBef>
            <a:spcAft>
              <a:spcPct val="15000"/>
            </a:spcAft>
            <a:buChar char="•"/>
          </a:pPr>
          <a:r>
            <a:rPr lang="en-US" sz="1600" kern="1200" dirty="0"/>
            <a:t>Sign</a:t>
          </a:r>
        </a:p>
        <a:p>
          <a:pPr marL="171450" lvl="1" indent="-171450" algn="l" defTabSz="711200" rtl="0">
            <a:lnSpc>
              <a:spcPct val="90000"/>
            </a:lnSpc>
            <a:spcBef>
              <a:spcPct val="0"/>
            </a:spcBef>
            <a:spcAft>
              <a:spcPct val="15000"/>
            </a:spcAft>
            <a:buChar char="•"/>
          </a:pPr>
          <a:r>
            <a:rPr lang="en-US" sz="1600" kern="1200" dirty="0"/>
            <a:t>Zero</a:t>
          </a:r>
        </a:p>
        <a:p>
          <a:pPr marL="171450" lvl="1" indent="-171450" algn="l" defTabSz="711200" rtl="0">
            <a:lnSpc>
              <a:spcPct val="90000"/>
            </a:lnSpc>
            <a:spcBef>
              <a:spcPct val="0"/>
            </a:spcBef>
            <a:spcAft>
              <a:spcPct val="15000"/>
            </a:spcAft>
            <a:buChar char="•"/>
          </a:pPr>
          <a:r>
            <a:rPr lang="en-US" sz="1600" kern="1200" dirty="0"/>
            <a:t>Carry</a:t>
          </a:r>
        </a:p>
        <a:p>
          <a:pPr marL="171450" lvl="1" indent="-171450" algn="l" defTabSz="711200" rtl="0">
            <a:lnSpc>
              <a:spcPct val="90000"/>
            </a:lnSpc>
            <a:spcBef>
              <a:spcPct val="0"/>
            </a:spcBef>
            <a:spcAft>
              <a:spcPct val="15000"/>
            </a:spcAft>
            <a:buChar char="•"/>
          </a:pPr>
          <a:r>
            <a:rPr lang="en-US" sz="1600" kern="1200" dirty="0"/>
            <a:t>Equal</a:t>
          </a:r>
        </a:p>
        <a:p>
          <a:pPr marL="171450" lvl="1" indent="-171450" algn="l" defTabSz="711200" rtl="0">
            <a:lnSpc>
              <a:spcPct val="90000"/>
            </a:lnSpc>
            <a:spcBef>
              <a:spcPct val="0"/>
            </a:spcBef>
            <a:spcAft>
              <a:spcPct val="15000"/>
            </a:spcAft>
            <a:buChar char="•"/>
          </a:pPr>
          <a:r>
            <a:rPr lang="en-US" sz="1600" kern="1200" dirty="0"/>
            <a:t>Overflow</a:t>
          </a:r>
        </a:p>
        <a:p>
          <a:pPr marL="171450" lvl="1" indent="-171450" algn="l" defTabSz="711200" rtl="0">
            <a:lnSpc>
              <a:spcPct val="90000"/>
            </a:lnSpc>
            <a:spcBef>
              <a:spcPct val="0"/>
            </a:spcBef>
            <a:spcAft>
              <a:spcPct val="15000"/>
            </a:spcAft>
            <a:buChar char="•"/>
          </a:pPr>
          <a:r>
            <a:rPr lang="en-US" sz="1600" kern="1200" dirty="0"/>
            <a:t>Interrupt Enable/Disable</a:t>
          </a:r>
        </a:p>
        <a:p>
          <a:pPr marL="171450" lvl="1" indent="-171450" algn="l" defTabSz="711200" rtl="0">
            <a:lnSpc>
              <a:spcPct val="90000"/>
            </a:lnSpc>
            <a:spcBef>
              <a:spcPct val="0"/>
            </a:spcBef>
            <a:spcAft>
              <a:spcPct val="15000"/>
            </a:spcAft>
            <a:buChar char="•"/>
          </a:pPr>
          <a:r>
            <a:rPr lang="en-US" sz="1600" kern="1200" dirty="0"/>
            <a:t>Supervisor</a:t>
          </a:r>
        </a:p>
      </dsp:txBody>
      <dsp:txXfrm>
        <a:off x="3693291" y="2583647"/>
        <a:ext cx="4706436" cy="2384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Includes the following stages:</a:t>
          </a:r>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Fetch</a:t>
          </a:r>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Read the next instruction from memory into the processor</a:t>
          </a:r>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Execute</a:t>
          </a:r>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Interpret the opcode and perform the indicated operation</a:t>
          </a:r>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Interrupt </a:t>
          </a:r>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If interrupts are enabled and an interrupt has occurred, save the current process state and service the interrupt</a:t>
          </a:r>
        </a:p>
      </dsp:txBody>
      <dsp:txXfrm>
        <a:off x="6396774" y="4663668"/>
        <a:ext cx="2271101" cy="1410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Similar to the use of an assembly line in a manufacturing plant</a:t>
          </a:r>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dirty="0"/>
            <a:t>New inputs are accepted at one end before previously accepted inputs appear as outputs at the other end</a:t>
          </a:r>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To apply this concept to instruction execution we must recognize that an instruction has a number of stages</a:t>
          </a:r>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t>Occur when the pipeline, or some portion of the pipeline, must </a:t>
          </a:r>
          <a:r>
            <a:rPr lang="en-US" sz="1900" kern="1200" dirty="0">
              <a:solidFill>
                <a:srgbClr val="FF0000"/>
              </a:solidFill>
            </a:rPr>
            <a:t>stall</a:t>
          </a:r>
          <a:r>
            <a:rPr lang="en-US" sz="1900" kern="1200" dirty="0"/>
            <a:t> because conditions do not permit continued execution</a:t>
          </a:r>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GB" sz="1900" kern="1200" dirty="0"/>
            <a:t>Also referred to as a </a:t>
          </a:r>
          <a:r>
            <a:rPr lang="en-GB" sz="1900" i="1" kern="1200" dirty="0"/>
            <a:t>pipeline </a:t>
          </a:r>
          <a:r>
            <a:rPr lang="en-GB" sz="1900" i="1" kern="1200" dirty="0">
              <a:solidFill>
                <a:srgbClr val="FF0000"/>
              </a:solidFill>
            </a:rPr>
            <a:t>bubble</a:t>
          </a:r>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marL="0" lvl="0" indent="0" algn="l" defTabSz="844550" rtl="0">
            <a:lnSpc>
              <a:spcPct val="90000"/>
            </a:lnSpc>
            <a:spcBef>
              <a:spcPct val="0"/>
            </a:spcBef>
            <a:spcAft>
              <a:spcPct val="35000"/>
            </a:spcAft>
            <a:buNone/>
          </a:pPr>
          <a:r>
            <a:rPr lang="en-US" sz="1900" kern="1200" dirty="0"/>
            <a:t>There are three types of hazards:</a:t>
          </a:r>
        </a:p>
        <a:p>
          <a:pPr marL="114300" lvl="1" indent="-114300" algn="l" defTabSz="666750" rtl="0">
            <a:lnSpc>
              <a:spcPct val="90000"/>
            </a:lnSpc>
            <a:spcBef>
              <a:spcPct val="0"/>
            </a:spcBef>
            <a:spcAft>
              <a:spcPct val="15000"/>
            </a:spcAft>
            <a:buChar char="•"/>
          </a:pPr>
          <a:r>
            <a:rPr lang="en-US" sz="1500" kern="1200" dirty="0"/>
            <a:t>Resource </a:t>
          </a:r>
          <a:r>
            <a:rPr lang="en-US" sz="1500" kern="1200" dirty="0">
              <a:solidFill>
                <a:srgbClr val="FF0000"/>
              </a:solidFill>
            </a:rPr>
            <a:t>(structural</a:t>
          </a:r>
          <a:r>
            <a:rPr lang="en-US" sz="1500" kern="1200" dirty="0"/>
            <a:t>)</a:t>
          </a:r>
        </a:p>
        <a:p>
          <a:pPr marL="114300" lvl="1" indent="-114300" algn="l" defTabSz="666750" rtl="0">
            <a:lnSpc>
              <a:spcPct val="90000"/>
            </a:lnSpc>
            <a:spcBef>
              <a:spcPct val="0"/>
            </a:spcBef>
            <a:spcAft>
              <a:spcPct val="15000"/>
            </a:spcAft>
            <a:buChar char="•"/>
          </a:pPr>
          <a:r>
            <a:rPr lang="en-US" sz="1500" kern="1200" dirty="0"/>
            <a:t>Data</a:t>
          </a:r>
        </a:p>
        <a:p>
          <a:pPr marL="114300" lvl="1" indent="-114300" algn="l" defTabSz="666750" rtl="0">
            <a:lnSpc>
              <a:spcPct val="90000"/>
            </a:lnSpc>
            <a:spcBef>
              <a:spcPct val="0"/>
            </a:spcBef>
            <a:spcAft>
              <a:spcPct val="15000"/>
            </a:spcAft>
            <a:buChar char="•"/>
          </a:pPr>
          <a:r>
            <a:rPr lang="en-US" sz="1500" kern="1200" dirty="0"/>
            <a:t>Control</a:t>
          </a:r>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simple pipeline suffers a penalty for a branch instruction because it must choose one of two instructions to fetch next and may make the wrong choice</a:t>
          </a:r>
          <a:endParaRPr lang="en-US" sz="2100" kern="1200" dirty="0">
            <a:solidFill>
              <a:schemeClr val="accent2"/>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brute-force approach is to replicate the initial portions of the pipeline and allow the pipeline to fetch both instructions, making use of two streams</a:t>
          </a:r>
          <a:endParaRPr lang="en-US" sz="21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Drawbacks:</a:t>
          </a:r>
          <a:endParaRPr lang="en-US" sz="21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77871" y="2977185"/>
        <a:ext cx="554827" cy="7591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Write back</a:t>
          </a:r>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Updates registers and status flags modified during the preceding execute stage</a:t>
          </a:r>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Execute</a:t>
          </a:r>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Stage includes ALU operations, cache access, and register update</a:t>
          </a:r>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2</a:t>
          </a:r>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Expands each opcode into control signals for the ALU</a:t>
          </a:r>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Also controls the computation of the more complex addressing modes</a:t>
          </a:r>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1</a:t>
          </a:r>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All opcode and addressing-mode information is decoded in the D1 stage</a:t>
          </a:r>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3 bytes of instruction are passed to the D1 stage from the prefetch buffers</a:t>
          </a:r>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D1 decoder can then direct the D2 stage to capture the rest of the instruction</a:t>
          </a:r>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Fetch</a:t>
          </a:r>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Objective is to fill the prefetch buffers with new data as soon as the old data have been consumed by the instruction decoder</a:t>
          </a:r>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Operates independently of the other stages to keep the prefetch buffers full</a:t>
          </a:r>
        </a:p>
      </dsp:txBody>
      <dsp:txXfrm>
        <a:off x="4356484" y="416358"/>
        <a:ext cx="4356483" cy="3524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7E74-4791-3E40-B146-9CC610B80177}">
      <dsp:nvSpPr>
        <dsp:cNvPr id="0" name=""/>
        <dsp:cNvSpPr/>
      </dsp:nvSpPr>
      <dsp:spPr>
        <a:xfrm>
          <a:off x="1737518" y="0"/>
          <a:ext cx="5668963" cy="5668963"/>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8183A7BA-751A-B84D-98A4-1CFF3FB73852}">
      <dsp:nvSpPr>
        <dsp:cNvPr id="0" name=""/>
        <dsp:cNvSpPr/>
      </dsp:nvSpPr>
      <dsp:spPr>
        <a:xfrm>
          <a:off x="2106001" y="368482"/>
          <a:ext cx="2267585" cy="2267585"/>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ARM architecture supports seven execution modes</a:t>
          </a:r>
        </a:p>
      </dsp:txBody>
      <dsp:txXfrm>
        <a:off x="2216695" y="479176"/>
        <a:ext cx="2046197" cy="2046197"/>
      </dsp:txXfrm>
    </dsp:sp>
    <dsp:sp modelId="{0D3592DF-EB4F-9943-B973-EF43EEC77EFC}">
      <dsp:nvSpPr>
        <dsp:cNvPr id="0" name=""/>
        <dsp:cNvSpPr/>
      </dsp:nvSpPr>
      <dsp:spPr>
        <a:xfrm>
          <a:off x="4770413" y="368482"/>
          <a:ext cx="2267585" cy="2267585"/>
        </a:xfrm>
        <a:prstGeom prst="round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accent2"/>
              </a:solidFill>
              <a:effectLst>
                <a:outerShdw blurRad="38100" dist="38100" dir="2700000" algn="tl">
                  <a:srgbClr val="000000">
                    <a:alpha val="43137"/>
                  </a:srgbClr>
                </a:outerShdw>
              </a:effectLst>
            </a:rPr>
            <a:t>Most application programs execute in user mode</a:t>
          </a:r>
        </a:p>
        <a:p>
          <a:pPr marL="114300" lvl="1" indent="-114300" algn="l" defTabSz="533400" rtl="0">
            <a:lnSpc>
              <a:spcPct val="90000"/>
            </a:lnSpc>
            <a:spcBef>
              <a:spcPct val="0"/>
            </a:spcBef>
            <a:spcAft>
              <a:spcPct val="15000"/>
            </a:spcAft>
            <a:buChar char="•"/>
          </a:pPr>
          <a:r>
            <a:rPr lang="en-US" sz="1200" kern="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sp:txBody>
      <dsp:txXfrm>
        <a:off x="4881107" y="479176"/>
        <a:ext cx="2046197" cy="2046197"/>
      </dsp:txXfrm>
    </dsp:sp>
    <dsp:sp modelId="{A54A9365-B66B-5043-A58D-CC1B872E299A}">
      <dsp:nvSpPr>
        <dsp:cNvPr id="0" name=""/>
        <dsp:cNvSpPr/>
      </dsp:nvSpPr>
      <dsp:spPr>
        <a:xfrm>
          <a:off x="2106001" y="3032895"/>
          <a:ext cx="2267585" cy="2267585"/>
        </a:xfrm>
        <a:prstGeom prst="round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chemeClr val="accent2"/>
              </a:solidFill>
              <a:effectLst>
                <a:outerShdw blurRad="38100" dist="38100" dir="2700000" algn="tl">
                  <a:srgbClr val="000000">
                    <a:alpha val="43137"/>
                  </a:srgbClr>
                </a:outerShdw>
              </a:effectLst>
            </a:rPr>
            <a:t>Remaining six execution modes are referred to as privileged modes</a:t>
          </a:r>
        </a:p>
        <a:p>
          <a:pPr marL="114300" lvl="1" indent="-114300" algn="l" defTabSz="622300" rtl="0">
            <a:lnSpc>
              <a:spcPct val="90000"/>
            </a:lnSpc>
            <a:spcBef>
              <a:spcPct val="0"/>
            </a:spcBef>
            <a:spcAft>
              <a:spcPct val="15000"/>
            </a:spcAft>
            <a:buChar char="•"/>
          </a:pPr>
          <a:r>
            <a:rPr lang="en-US" sz="1400" kern="1200" dirty="0">
              <a:solidFill>
                <a:schemeClr val="accent2"/>
              </a:solidFill>
              <a:effectLst>
                <a:outerShdw blurRad="38100" dist="38100" dir="2700000" algn="tl">
                  <a:srgbClr val="000000">
                    <a:alpha val="43137"/>
                  </a:srgbClr>
                </a:outerShdw>
              </a:effectLst>
            </a:rPr>
            <a:t>These modes are used to run system software</a:t>
          </a:r>
        </a:p>
      </dsp:txBody>
      <dsp:txXfrm>
        <a:off x="2216695" y="3143589"/>
        <a:ext cx="2046197" cy="2046197"/>
      </dsp:txXfrm>
    </dsp:sp>
    <dsp:sp modelId="{20A77D24-6C97-2D40-956E-48152CC1DAA6}">
      <dsp:nvSpPr>
        <dsp:cNvPr id="0" name=""/>
        <dsp:cNvSpPr/>
      </dsp:nvSpPr>
      <dsp:spPr>
        <a:xfrm>
          <a:off x="4770413" y="3032895"/>
          <a:ext cx="2267585" cy="2267585"/>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chemeClr val="accent2"/>
              </a:solidFill>
              <a:effectLst>
                <a:outerShdw blurRad="38100" dist="38100" dir="2700000" algn="tl">
                  <a:srgbClr val="000000">
                    <a:alpha val="43137"/>
                  </a:srgbClr>
                </a:outerShdw>
              </a:effectLst>
            </a:rPr>
            <a:t>Advantages to defining so many different privileged modes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The OS can tailor the use of system software to a variety of circumstances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sp:txBody>
      <dsp:txXfrm>
        <a:off x="4881107" y="3143589"/>
        <a:ext cx="2046197" cy="20461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EEDF-7730-D144-AC01-182061D8166A}">
      <dsp:nvSpPr>
        <dsp:cNvPr id="0" name=""/>
        <dsp:cNvSpPr/>
      </dsp:nvSpPr>
      <dsp:spPr>
        <a:xfrm>
          <a:off x="1307232" y="0"/>
          <a:ext cx="6300936" cy="6300936"/>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63528393-0AC5-AC4A-9193-D664E8B0F830}">
      <dsp:nvSpPr>
        <dsp:cNvPr id="0" name=""/>
        <dsp:cNvSpPr/>
      </dsp:nvSpPr>
      <dsp:spPr>
        <a:xfrm>
          <a:off x="1716792" y="409560"/>
          <a:ext cx="2520374" cy="2520374"/>
        </a:xfrm>
        <a:prstGeom prst="roundRect">
          <a:avLst/>
        </a:prstGeom>
        <a:gradFill rotWithShape="0">
          <a:gsLst>
            <a:gs pos="0">
              <a:schemeClr val="accent4">
                <a:shade val="80000"/>
                <a:hueOff val="0"/>
                <a:satOff val="0"/>
                <a:lumOff val="0"/>
                <a:alphaOff val="0"/>
                <a:shade val="40000"/>
                <a:alpha val="100000"/>
                <a:satMod val="150000"/>
                <a:lumMod val="100000"/>
              </a:schemeClr>
            </a:gs>
            <a:gs pos="100000">
              <a:schemeClr val="accent4">
                <a:shade val="8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Have full access to system resources and can change modes freely</a:t>
          </a:r>
          <a:endParaRPr lang="en-US" sz="1600" kern="1200" dirty="0">
            <a:solidFill>
              <a:schemeClr val="accent2"/>
            </a:solidFill>
            <a:effectLst>
              <a:outerShdw blurRad="38100" dist="38100" dir="2700000" algn="tl">
                <a:srgbClr val="000000">
                  <a:alpha val="43137"/>
                </a:srgbClr>
              </a:outerShdw>
            </a:effectLst>
          </a:endParaRPr>
        </a:p>
      </dsp:txBody>
      <dsp:txXfrm>
        <a:off x="1839827" y="532595"/>
        <a:ext cx="2274304" cy="2274304"/>
      </dsp:txXfrm>
    </dsp:sp>
    <dsp:sp modelId="{9929BC74-C9D5-7647-AA71-C883196EE3F7}">
      <dsp:nvSpPr>
        <dsp:cNvPr id="0" name=""/>
        <dsp:cNvSpPr/>
      </dsp:nvSpPr>
      <dsp:spPr>
        <a:xfrm>
          <a:off x="4678232" y="409560"/>
          <a:ext cx="2520374" cy="2520374"/>
        </a:xfrm>
        <a:prstGeom prst="roundRect">
          <a:avLst/>
        </a:prstGeom>
        <a:gradFill rotWithShape="0">
          <a:gsLst>
            <a:gs pos="0">
              <a:schemeClr val="accent4">
                <a:shade val="80000"/>
                <a:hueOff val="0"/>
                <a:satOff val="-1631"/>
                <a:lumOff val="8479"/>
                <a:alphaOff val="0"/>
                <a:shade val="40000"/>
                <a:alpha val="100000"/>
                <a:satMod val="150000"/>
                <a:lumMod val="100000"/>
              </a:schemeClr>
            </a:gs>
            <a:gs pos="100000">
              <a:schemeClr val="accent4">
                <a:shade val="80000"/>
                <a:hueOff val="0"/>
                <a:satOff val="-1631"/>
                <a:lumOff val="8479"/>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Entered when specific exceptions occur</a:t>
          </a:r>
        </a:p>
      </dsp:txBody>
      <dsp:txXfrm>
        <a:off x="4801267" y="532595"/>
        <a:ext cx="2274304" cy="2274304"/>
      </dsp:txXfrm>
    </dsp:sp>
    <dsp:sp modelId="{2E3DFCF2-8AEA-5E4D-933E-9ECD1088EEDE}">
      <dsp:nvSpPr>
        <dsp:cNvPr id="0" name=""/>
        <dsp:cNvSpPr/>
      </dsp:nvSpPr>
      <dsp:spPr>
        <a:xfrm>
          <a:off x="1716792" y="3371000"/>
          <a:ext cx="2520374" cy="2520374"/>
        </a:xfrm>
        <a:prstGeom prst="roundRect">
          <a:avLst/>
        </a:prstGeom>
        <a:gradFill rotWithShape="0">
          <a:gsLst>
            <a:gs pos="0">
              <a:schemeClr val="accent4">
                <a:shade val="80000"/>
                <a:hueOff val="0"/>
                <a:satOff val="-3261"/>
                <a:lumOff val="16958"/>
                <a:alphaOff val="0"/>
                <a:shade val="40000"/>
                <a:alpha val="100000"/>
                <a:satMod val="150000"/>
                <a:lumMod val="100000"/>
              </a:schemeClr>
            </a:gs>
            <a:gs pos="100000">
              <a:schemeClr val="accent4">
                <a:shade val="80000"/>
                <a:hueOff val="0"/>
                <a:satOff val="-3261"/>
                <a:lumOff val="1695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Exception modes:</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Supervisor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Abort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Undefined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Fast interrupt mode</a:t>
          </a:r>
        </a:p>
        <a:p>
          <a:pPr marL="171450" lvl="1" indent="-171450" algn="l" defTabSz="711200" rtl="0">
            <a:lnSpc>
              <a:spcPct val="90000"/>
            </a:lnSpc>
            <a:spcBef>
              <a:spcPct val="0"/>
            </a:spcBef>
            <a:spcAft>
              <a:spcPct val="15000"/>
            </a:spcAft>
            <a:buChar char="•"/>
          </a:pPr>
          <a:r>
            <a:rPr lang="en-US" sz="1600" kern="1200" dirty="0">
              <a:solidFill>
                <a:schemeClr val="accent2"/>
              </a:solidFill>
              <a:effectLst>
                <a:outerShdw blurRad="38100" dist="38100" dir="2700000" algn="tl">
                  <a:srgbClr val="000000">
                    <a:alpha val="43137"/>
                  </a:srgbClr>
                </a:outerShdw>
              </a:effectLst>
            </a:rPr>
            <a:t>Interrupt mode</a:t>
          </a:r>
        </a:p>
      </dsp:txBody>
      <dsp:txXfrm>
        <a:off x="1839827" y="3494035"/>
        <a:ext cx="2274304" cy="2274304"/>
      </dsp:txXfrm>
    </dsp:sp>
    <dsp:sp modelId="{1B9D5CAB-120D-FB4A-A5F2-861B7735D979}">
      <dsp:nvSpPr>
        <dsp:cNvPr id="0" name=""/>
        <dsp:cNvSpPr/>
      </dsp:nvSpPr>
      <dsp:spPr>
        <a:xfrm>
          <a:off x="4678232" y="3371000"/>
          <a:ext cx="2520374" cy="2520374"/>
        </a:xfrm>
        <a:prstGeom prst="roundRect">
          <a:avLst/>
        </a:prstGeom>
        <a:gradFill rotWithShape="0">
          <a:gsLst>
            <a:gs pos="0">
              <a:schemeClr val="accent4">
                <a:shade val="80000"/>
                <a:hueOff val="0"/>
                <a:satOff val="-4892"/>
                <a:lumOff val="25437"/>
                <a:alphaOff val="0"/>
                <a:shade val="40000"/>
                <a:alpha val="100000"/>
                <a:satMod val="150000"/>
                <a:lumMod val="100000"/>
              </a:schemeClr>
            </a:gs>
            <a:gs pos="100000">
              <a:schemeClr val="accent4">
                <a:shade val="80000"/>
                <a:hueOff val="0"/>
                <a:satOff val="-4892"/>
                <a:lumOff val="25437"/>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chemeClr val="accent2"/>
              </a:solidFill>
              <a:effectLst>
                <a:outerShdw blurRad="38100" dist="38100" dir="2700000" algn="tl">
                  <a:srgbClr val="000000">
                    <a:alpha val="43137"/>
                  </a:srgbClr>
                </a:outerShdw>
              </a:effectLst>
            </a:rPr>
            <a:t>System mode:</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Not entered by any exception and uses the same registers available in User mode</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Is used for running certain privileged operating system tasks</a:t>
          </a:r>
        </a:p>
        <a:p>
          <a:pPr marL="114300" lvl="1" indent="-114300" algn="l" defTabSz="577850" rtl="0">
            <a:lnSpc>
              <a:spcPct val="90000"/>
            </a:lnSpc>
            <a:spcBef>
              <a:spcPct val="0"/>
            </a:spcBef>
            <a:spcAft>
              <a:spcPct val="15000"/>
            </a:spcAft>
            <a:buChar char="•"/>
          </a:pPr>
          <a:r>
            <a:rPr lang="en-US" sz="1300" kern="1200" dirty="0">
              <a:solidFill>
                <a:schemeClr val="accent2"/>
              </a:solidFill>
              <a:effectLst>
                <a:outerShdw blurRad="38100" dist="38100" dir="2700000" algn="tl">
                  <a:srgbClr val="000000">
                    <a:alpha val="43137"/>
                  </a:srgbClr>
                </a:outerShdw>
              </a:effectLst>
            </a:rPr>
            <a:t>May be interrupted by any of the five exception categories</a:t>
          </a:r>
        </a:p>
      </dsp:txBody>
      <dsp:txXfrm>
        <a:off x="4801267" y="3494035"/>
        <a:ext cx="2274304" cy="2274304"/>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14 “Processor Structure and Function</a:t>
            </a:r>
            <a:r>
              <a:rPr lang="en-US" baseline="0" dirty="0">
                <a:latin typeface="Times New Roman" pitchFamily="-110" charset="0"/>
              </a:rPr>
              <a:t> </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a:t>
            </a:r>
            <a:r>
              <a:rPr lang="en-US" sz="1200" b="1" kern="1200" dirty="0">
                <a:solidFill>
                  <a:schemeClr val="tx1"/>
                </a:solidFill>
                <a:latin typeface="Times New Roman" pitchFamily="-1" charset="0"/>
                <a:ea typeface="+mn-ea"/>
                <a:cs typeface="+mn-cs"/>
              </a:rPr>
              <a:t>pipeline hazard </a:t>
            </a:r>
            <a:r>
              <a:rPr lang="en-US" sz="1200" kern="1200" dirty="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a:solidFill>
                  <a:schemeClr val="tx1"/>
                </a:solidFill>
                <a:latin typeface="Times New Roman" pitchFamily="-1" charset="0"/>
                <a:ea typeface="+mn-ea"/>
                <a:cs typeface="+mn-cs"/>
              </a:rPr>
              <a:t>pipeline bubble. </a:t>
            </a:r>
            <a:r>
              <a:rPr lang="en-US" sz="1200" kern="1200" dirty="0">
                <a:solidFill>
                  <a:schemeClr val="tx1"/>
                </a:solidFill>
                <a:latin typeface="Times New Roman" pitchFamily="-1" charset="0"/>
                <a:ea typeface="+mn-ea"/>
                <a:cs typeface="+mn-cs"/>
              </a:rPr>
              <a:t>There are three types of hazards: resource, data, and control.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a:solidFill>
                  <a:schemeClr val="tx1"/>
                </a:solidFill>
                <a:latin typeface="Times New Roman" pitchFamily="-1" charset="0"/>
                <a:ea typeface="+mn-ea"/>
                <a:cs typeface="+mn-cs"/>
              </a:rPr>
              <a:t>structural hazard.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EAX, EBX /* EAX = EAX + EBX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ECX, EAX /* ECX = ECX – EAX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a:solidFill>
                  <a:schemeClr val="tx1"/>
                </a:solidFill>
                <a:latin typeface="Times New Roman" pitchFamily="-1" charset="0"/>
                <a:ea typeface="+mn-ea"/>
                <a:cs typeface="+mn-cs"/>
              </a:rPr>
              <a:t>from ECX and stores the result in ECX. Figure 14.16 shows the pipeline behavior.</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There are three types of data hazards;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Read after write (RAW), or true dependency: </a:t>
            </a:r>
            <a:r>
              <a:rPr lang="en-US" sz="1200" kern="1200" dirty="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read (WAR), or antidependency: </a:t>
            </a:r>
            <a:r>
              <a:rPr lang="en-US" sz="1200" b="0" kern="1200" dirty="0">
                <a:solidFill>
                  <a:schemeClr val="tx1"/>
                </a:solidFill>
                <a:latin typeface="Times New Roman" pitchFamily="-1" charset="0"/>
                <a:ea typeface="+mn-ea"/>
                <a:cs typeface="+mn-cs"/>
              </a:rPr>
              <a:t>An instruction reads a register or </a:t>
            </a:r>
            <a:r>
              <a:rPr lang="en-US" sz="1200" kern="1200" dirty="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write (WAW), or output dependency: </a:t>
            </a:r>
            <a:r>
              <a:rPr lang="en-US" sz="1200" kern="1200" dirty="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control hazard, also known as a </a:t>
            </a:r>
            <a:r>
              <a:rPr lang="en-US" sz="1200" i="1" kern="1200" dirty="0">
                <a:solidFill>
                  <a:schemeClr val="tx1"/>
                </a:solidFill>
                <a:latin typeface="Times New Roman" pitchFamily="-1" charset="0"/>
                <a:ea typeface="+mn-ea"/>
                <a:cs typeface="+mn-cs"/>
              </a:rPr>
              <a:t>branch hazard, </a:t>
            </a:r>
            <a:r>
              <a:rPr lang="en-US" sz="1200" kern="1200" dirty="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a:p>
          <a:p>
            <a:endParaRPr lang="en-US" dirty="0"/>
          </a:p>
          <a:p>
            <a:r>
              <a:rPr lang="en-US" sz="1200" kern="1200" dirty="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variety of approaches have been taken for dealing with conditional branches: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Multiple streams </a:t>
            </a:r>
          </a:p>
          <a:p>
            <a:r>
              <a:rPr lang="en-US" sz="1200" kern="1200" dirty="0">
                <a:solidFill>
                  <a:schemeClr val="tx1"/>
                </a:solidFill>
                <a:latin typeface="Times New Roman" pitchFamily="-1" charset="0"/>
                <a:ea typeface="+mn-ea"/>
                <a:cs typeface="+mn-cs"/>
              </a:rPr>
              <a:t>Prefetch branch target </a:t>
            </a:r>
          </a:p>
          <a:p>
            <a:r>
              <a:rPr lang="en-US" sz="1200" kern="1200" dirty="0">
                <a:solidFill>
                  <a:schemeClr val="tx1"/>
                </a:solidFill>
                <a:latin typeface="Times New Roman" pitchFamily="-1" charset="0"/>
                <a:ea typeface="+mn-ea"/>
                <a:cs typeface="+mn-cs"/>
              </a:rPr>
              <a:t>Loop buffer </a:t>
            </a:r>
          </a:p>
          <a:p>
            <a:r>
              <a:rPr lang="en-US" sz="1200" kern="1200" dirty="0">
                <a:solidFill>
                  <a:schemeClr val="tx1"/>
                </a:solidFill>
                <a:latin typeface="Times New Roman" pitchFamily="-1" charset="0"/>
                <a:ea typeface="+mn-ea"/>
                <a:cs typeface="+mn-cs"/>
              </a:rPr>
              <a:t>Branch prediction </a:t>
            </a:r>
          </a:p>
          <a:p>
            <a:r>
              <a:rPr lang="en-US" sz="1200" kern="1200" dirty="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a:p>
          <a:p>
            <a:pPr lvl="1"/>
            <a:r>
              <a:rPr lang="en-US" sz="1200" kern="1200" dirty="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IBM 360/91 uses this approach.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2. </a:t>
            </a:r>
            <a:r>
              <a:rPr lang="en-US" sz="1200" kern="1200" dirty="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a:p>
          <a:p>
            <a:endParaRPr lang="en-GB" dirty="0"/>
          </a:p>
          <a:p>
            <a:r>
              <a:rPr lang="en-US" sz="1200" b="1" kern="1200" dirty="0">
                <a:solidFill>
                  <a:schemeClr val="tx1"/>
                </a:solidFill>
                <a:latin typeface="Times New Roman" pitchFamily="-1" charset="0"/>
                <a:ea typeface="+mn-ea"/>
                <a:cs typeface="+mn-cs"/>
              </a:rPr>
              <a:t>3. </a:t>
            </a:r>
            <a:r>
              <a:rPr lang="en-US" sz="1200" kern="1200" dirty="0">
                <a:solidFill>
                  <a:schemeClr val="tx1"/>
                </a:solidFill>
                <a:latin typeface="Times New Roman" pitchFamily="-1" charset="0"/>
                <a:ea typeface="+mn-ea"/>
                <a:cs typeface="+mn-cs"/>
              </a:rPr>
              <a:t>This strategy is particularly well suited to dealing with loops, or iterations; hence the name </a:t>
            </a:r>
            <a:r>
              <a:rPr lang="en-US" sz="1200" i="1" kern="1200" dirty="0">
                <a:solidFill>
                  <a:schemeClr val="tx1"/>
                </a:solidFill>
                <a:latin typeface="Times New Roman" pitchFamily="-1" charset="0"/>
                <a:ea typeface="+mn-ea"/>
                <a:cs typeface="+mn-cs"/>
              </a:rPr>
              <a:t>loop buffer. </a:t>
            </a:r>
            <a:r>
              <a:rPr lang="en-US" sz="1200" kern="1200" dirty="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kern="1200" dirty="0">
                <a:solidFill>
                  <a:schemeClr val="tx1"/>
                </a:solidFill>
                <a:latin typeface="Times New Roman" pitchFamily="-1" charset="0"/>
                <a:ea typeface="+mn-ea"/>
                <a:cs typeface="+mn-cs"/>
              </a:rPr>
              <a:t>Predict never taken </a:t>
            </a:r>
          </a:p>
          <a:p>
            <a:r>
              <a:rPr lang="en-US" sz="1200" kern="1200" dirty="0">
                <a:solidFill>
                  <a:schemeClr val="tx1"/>
                </a:solidFill>
                <a:latin typeface="Times New Roman" pitchFamily="-1" charset="0"/>
                <a:ea typeface="+mn-ea"/>
                <a:cs typeface="+mn-cs"/>
              </a:rPr>
              <a:t>Predict always taken </a:t>
            </a:r>
          </a:p>
          <a:p>
            <a:r>
              <a:rPr lang="en-US" sz="1200" kern="1200" dirty="0">
                <a:solidFill>
                  <a:schemeClr val="tx1"/>
                </a:solidFill>
                <a:latin typeface="Times New Roman" pitchFamily="-1" charset="0"/>
                <a:ea typeface="+mn-ea"/>
                <a:cs typeface="+mn-cs"/>
              </a:rPr>
              <a:t>Predict by opcode </a:t>
            </a:r>
          </a:p>
          <a:p>
            <a:r>
              <a:rPr lang="en-US" sz="1200" kern="1200" dirty="0">
                <a:solidFill>
                  <a:schemeClr val="tx1"/>
                </a:solidFill>
                <a:latin typeface="Times New Roman" pitchFamily="-1" charset="0"/>
                <a:ea typeface="+mn-ea"/>
                <a:cs typeface="+mn-cs"/>
              </a:rPr>
              <a:t>Taken/not taken switch </a:t>
            </a:r>
          </a:p>
          <a:p>
            <a:r>
              <a:rPr lang="en-US" sz="1200" kern="1200" dirty="0">
                <a:solidFill>
                  <a:schemeClr val="tx1"/>
                </a:solidFill>
                <a:latin typeface="Times New Roman" pitchFamily="-1" charset="0"/>
                <a:ea typeface="+mn-ea"/>
                <a:cs typeface="+mn-cs"/>
              </a:rPr>
              <a:t>Branch history table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a:p>
          <a:p>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a:p>
          <a:p>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correlator, which uses the behavior of the last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to choose from 2</a:t>
            </a:r>
            <a:r>
              <a:rPr lang="en-US" sz="1200" kern="1200" baseline="30000" dirty="0">
                <a:solidFill>
                  <a:schemeClr val="tx1"/>
                </a:solidFill>
                <a:latin typeface="Times New Roman" pitchFamily="-1" charset="0"/>
                <a:ea typeface="+mn-ea"/>
                <a:cs typeface="+mn-cs"/>
              </a:rPr>
              <a:t>m</a:t>
            </a:r>
            <a:r>
              <a:rPr lang="en-US" sz="1200" kern="1200" dirty="0">
                <a:solidFill>
                  <a:schemeClr val="tx1"/>
                </a:solidFill>
                <a:latin typeface="Times New Roman" pitchFamily="-1" charset="0"/>
                <a:ea typeface="+mn-ea"/>
                <a:cs typeface="+mn-cs"/>
              </a:rPr>
              <a:t>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branch predictors for the current branch instruction. In other words,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a:p>
          <a:p>
            <a:endParaRPr lang="en-US" dirty="0"/>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1: </a:t>
            </a:r>
            <a:r>
              <a:rPr lang="en-US" sz="1200" kern="1200" dirty="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2: </a:t>
            </a:r>
            <a:r>
              <a:rPr lang="en-US" sz="1200" kern="1200" dirty="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This stage includes ALU operations, cache access, and register update.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back: </a:t>
            </a:r>
            <a:r>
              <a:rPr lang="en-US" sz="1200" kern="1200" dirty="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55000" lnSpcReduction="20000"/>
          </a:bodyPr>
          <a:lstStyle/>
          <a:p>
            <a:r>
              <a:rPr lang="en-US" sz="1200" kern="1200" dirty="0">
                <a:solidFill>
                  <a:schemeClr val="tx1"/>
                </a:solidFill>
                <a:latin typeface="Times New Roman" pitchFamily="-1" charset="0"/>
                <a:ea typeface="+mn-ea"/>
                <a:cs typeface="+mn-cs"/>
              </a:rPr>
              <a:t>The register organization includes the following types of registers (Table 14.2):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General: </a:t>
            </a:r>
            <a:r>
              <a:rPr lang="en-US" sz="1200" kern="1200" dirty="0">
                <a:solidFill>
                  <a:schemeClr val="tx1"/>
                </a:solidFill>
                <a:latin typeface="Times New Roman" pitchFamily="-1" charset="0"/>
                <a:ea typeface="+mn-ea"/>
                <a:cs typeface="+mn-cs"/>
              </a:rPr>
              <a:t>There are eight 32-bit general-purpose registers (see Figure 14.3c). These may be used for all types of x86 instructions; they can also hold operands for address calculations. In addition, some of these registers also serve special purposes. For example, string instructions use the contents of the ECX, ESI, and EDI registers as operands without having to reference these registers explicitly in the instruction. As a result, a number of instructions can be encoded more compactly. In 64-bit mode, there are 16 64-bit general-purpose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Segment: </a:t>
            </a:r>
            <a:r>
              <a:rPr lang="en-US" sz="1200" kern="1200" dirty="0">
                <a:solidFill>
                  <a:schemeClr val="tx1"/>
                </a:solidFill>
                <a:latin typeface="Times New Roman" pitchFamily="-1" charset="0"/>
                <a:ea typeface="+mn-ea"/>
                <a:cs typeface="+mn-cs"/>
              </a:rPr>
              <a:t>The six 16-bit segment registers contain segment selectors, which index into segment tables, as discussed in Chapter 8. The code segment (CS) register references the segment containing the instruction being executed. The stack segment (SS) register references the segment containing a user-visible stack. The remaining segment registers (DS, ES, FS, GS) enable the user to reference up to four separate data segments at a time.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The 32-bit EFLAGS register contains condition codes and various mode bits. In 64-bit mode, this register is extended to 64 bits and referred </a:t>
            </a:r>
            <a:endParaRPr lang="en-US" dirty="0"/>
          </a:p>
          <a:p>
            <a:r>
              <a:rPr lang="en-US" sz="1200" kern="1200" dirty="0">
                <a:solidFill>
                  <a:schemeClr val="tx1"/>
                </a:solidFill>
                <a:latin typeface="Times New Roman" pitchFamily="-1" charset="0"/>
                <a:ea typeface="+mn-ea"/>
                <a:cs typeface="+mn-cs"/>
              </a:rPr>
              <a:t>to as RFLAGS. In the current architecture definition, the upper 32 bits of RFLAGS are unused.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pointer: </a:t>
            </a:r>
            <a:r>
              <a:rPr lang="en-US" sz="1200" kern="1200" dirty="0">
                <a:solidFill>
                  <a:schemeClr val="tx1"/>
                </a:solidFill>
                <a:latin typeface="Times New Roman" pitchFamily="-1" charset="0"/>
                <a:ea typeface="+mn-ea"/>
                <a:cs typeface="+mn-cs"/>
              </a:rPr>
              <a:t>Contains the address of the current instruction. </a:t>
            </a:r>
            <a:endParaRPr lang="en-US" dirty="0"/>
          </a:p>
          <a:p>
            <a:r>
              <a:rPr lang="en-US" sz="1200" kern="1200" dirty="0">
                <a:solidFill>
                  <a:schemeClr val="tx1"/>
                </a:solidFill>
                <a:latin typeface="Times New Roman" pitchFamily="-1" charset="0"/>
                <a:ea typeface="+mn-ea"/>
                <a:cs typeface="+mn-cs"/>
              </a:rPr>
              <a:t>There are also registers specifically devoted to the floating-point unit: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Numeric: </a:t>
            </a:r>
            <a:r>
              <a:rPr lang="en-US" sz="1200" kern="1200" dirty="0">
                <a:solidFill>
                  <a:schemeClr val="tx1"/>
                </a:solidFill>
                <a:latin typeface="Times New Roman" pitchFamily="-1" charset="0"/>
                <a:ea typeface="+mn-ea"/>
                <a:cs typeface="+mn-cs"/>
              </a:rPr>
              <a:t>Each register holds an extended-precision 80-bit floating-point number. There are eight registers that function as a stack, with push and pop operations available in the instruction set.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The 16-bit control register contains bits that control the operation of the floating-point unit, including the type of rounding control; single, double, or extended precision; and bits to enable or disable various exception conditions.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a:t>
            </a:r>
            <a:r>
              <a:rPr lang="en-US" sz="1200" kern="1200" dirty="0">
                <a:solidFill>
                  <a:schemeClr val="tx1"/>
                </a:solidFill>
                <a:latin typeface="Times New Roman" pitchFamily="-1" charset="0"/>
                <a:ea typeface="+mn-ea"/>
                <a:cs typeface="+mn-cs"/>
              </a:rPr>
              <a:t>The 16-bit status register contains bits that reflect the current state of the floating-point unit, including a 3-bit pointer to the top of the stack; condition codes reporting the outcome of the last operation; and exception flags.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Tagword: </a:t>
            </a:r>
            <a:r>
              <a:rPr lang="en-US" sz="1200" b="0" kern="1200" dirty="0">
                <a:solidFill>
                  <a:schemeClr val="tx1"/>
                </a:solidFill>
                <a:latin typeface="Times New Roman" pitchFamily="-1" charset="0"/>
                <a:ea typeface="+mn-ea"/>
                <a:cs typeface="+mn-cs"/>
              </a:rPr>
              <a:t>This 16-bit register contains a 2-bit tag for each floating-point numeric </a:t>
            </a:r>
            <a:r>
              <a:rPr lang="en-US" sz="1200" kern="1200" dirty="0">
                <a:solidFill>
                  <a:schemeClr val="tx1"/>
                </a:solidFill>
                <a:latin typeface="Times New Roman" pitchFamily="-1" charset="0"/>
                <a:ea typeface="+mn-ea"/>
                <a:cs typeface="+mn-cs"/>
              </a:rPr>
              <a:t>register, which indicates the nature of the contents of the corresponding register.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possible values are valid, zero, special (NaN, infinity, denormalized), and empty. These tags enable programs to check the contents of a numeric register without performing complex decoding of the actual data in the register. For example, when a context switch is made, the processor need not save any floating-point registers that are empty.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most of the aforementioned registers is easily understood. Let us elaborate briefly on several of the registers. </a:t>
            </a:r>
            <a:endParaRPr lang="en-US" dirty="0"/>
          </a:p>
          <a:p>
            <a:endParaRPr lang="en-US" dirty="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EFLAGS register (Figure 14.22) indicates the condition of the processor and helps to control its operation. It includes the six condition codes defined in Table 12.9 (carry, parity, auxiliary, zero, sign, overflow), which report the results of an integer operation. In addition, there are bits in the register that may be referred to as control bits: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Trap flag (TF): </a:t>
            </a:r>
            <a:r>
              <a:rPr lang="en-US" sz="1200" kern="1200" dirty="0">
                <a:solidFill>
                  <a:schemeClr val="tx1"/>
                </a:solidFill>
                <a:latin typeface="Times New Roman" pitchFamily="-1" charset="0"/>
                <a:ea typeface="+mn-ea"/>
                <a:cs typeface="+mn-cs"/>
              </a:rPr>
              <a:t>When set, causes an interrupt after the execution of each instruction. This is used for debugging.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 flag (IF): </a:t>
            </a:r>
            <a:r>
              <a:rPr lang="en-US" sz="1200" kern="1200" dirty="0">
                <a:solidFill>
                  <a:schemeClr val="tx1"/>
                </a:solidFill>
                <a:latin typeface="Times New Roman" pitchFamily="-1" charset="0"/>
                <a:ea typeface="+mn-ea"/>
                <a:cs typeface="+mn-cs"/>
              </a:rPr>
              <a:t>When set, the processor will recognize external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Direction flag (DF): </a:t>
            </a:r>
            <a:r>
              <a:rPr lang="en-US" sz="1200" kern="1200" dirty="0">
                <a:solidFill>
                  <a:schemeClr val="tx1"/>
                </a:solidFill>
                <a:latin typeface="Times New Roman" pitchFamily="-1" charset="0"/>
                <a:ea typeface="+mn-ea"/>
                <a:cs typeface="+mn-cs"/>
              </a:rPr>
              <a:t>Determines whether string processing instructions increment or decrement the 16-bit half-registers SI and DI (for 16-bit operations) or the 32-bit registers ESI and EDI (for 32-bit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privilege flag (IOPL): </a:t>
            </a:r>
            <a:r>
              <a:rPr lang="en-US" sz="1200" kern="1200" dirty="0">
                <a:solidFill>
                  <a:schemeClr val="tx1"/>
                </a:solidFill>
                <a:latin typeface="Times New Roman" pitchFamily="-1" charset="0"/>
                <a:ea typeface="+mn-ea"/>
                <a:cs typeface="+mn-cs"/>
              </a:rPr>
              <a:t>When set, causes the processor to generate an exception on all accesses to I/O devices during protected-mode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Resume flag (RF): </a:t>
            </a:r>
            <a:r>
              <a:rPr lang="en-US" sz="1200" kern="1200" dirty="0">
                <a:solidFill>
                  <a:schemeClr val="tx1"/>
                </a:solidFill>
                <a:latin typeface="Times New Roman" pitchFamily="-1" charset="0"/>
                <a:ea typeface="+mn-ea"/>
                <a:cs typeface="+mn-cs"/>
              </a:rPr>
              <a:t>Allows the programmer to disable debug exceptions so that the instruction can be restarted after a debug exception without immediately causing another debug exception.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Alignment check (AC): </a:t>
            </a:r>
            <a:r>
              <a:rPr lang="en-US" sz="1200" kern="1200" dirty="0">
                <a:solidFill>
                  <a:schemeClr val="tx1"/>
                </a:solidFill>
                <a:latin typeface="Times New Roman" pitchFamily="-1" charset="0"/>
                <a:ea typeface="+mn-ea"/>
                <a:cs typeface="+mn-cs"/>
              </a:rPr>
              <a:t>Activates if a word or doubleword is addressed on a nonword or nondoubleword boundary.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Identification flag (ID): </a:t>
            </a:r>
            <a:r>
              <a:rPr lang="en-US" sz="1200" kern="1200" dirty="0">
                <a:solidFill>
                  <a:schemeClr val="tx1"/>
                </a:solidFill>
                <a:latin typeface="Times New Roman" pitchFamily="-1" charset="0"/>
                <a:ea typeface="+mn-ea"/>
                <a:cs typeface="+mn-cs"/>
              </a:rPr>
              <a:t>If this bit can be set and cleared, then this processor supports the processorID instruction. This instruction provides information about the vendor, family, and model.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there are 4 bits that relate to operating mode. The Nested Task (NT) flag indicates that the current task is nested within another task in protected- mode operation. The Virtual Mode (VM) bit allows the programmer to enable or disable virtual 8086 mode, which determines whether the processor runs as an 8086 machine. The Virtual Interrupt Flag (VIF) and Virtual Interrupt Pending (VIP) flag are used in a multitasking environment. </a:t>
            </a: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latin typeface="Times New Roman" pitchFamily="-1" charset="0"/>
                <a:ea typeface="+mn-ea"/>
                <a:cs typeface="+mn-cs"/>
              </a:rPr>
              <a:t>The x86 employs four control registers (register CR1 is unused) to control various aspects of processor operation (Figure 14.23). All of the registers except CR0 are either 32 bits or 64 bits long, depending on whether the implementation supports the x86 64-bit architecture. The CR0 register contains system control flags, which control modes or indicate states that apply generally to the processor rather than </a:t>
            </a:r>
            <a:endParaRPr lang="en-US" dirty="0"/>
          </a:p>
          <a:p>
            <a:r>
              <a:rPr lang="en-US" sz="1200" kern="1200" dirty="0">
                <a:solidFill>
                  <a:schemeClr val="tx1"/>
                </a:solidFill>
                <a:latin typeface="Times New Roman" pitchFamily="-1" charset="0"/>
                <a:ea typeface="+mn-ea"/>
                <a:cs typeface="+mn-cs"/>
              </a:rPr>
              <a:t>to the execution of an individual task. The flags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Protection Enable (PE): </a:t>
            </a:r>
            <a:r>
              <a:rPr lang="en-US" sz="1200" kern="1200" dirty="0">
                <a:solidFill>
                  <a:schemeClr val="tx1"/>
                </a:solidFill>
                <a:latin typeface="Times New Roman" pitchFamily="-1" charset="0"/>
                <a:ea typeface="+mn-ea"/>
                <a:cs typeface="+mn-cs"/>
              </a:rPr>
              <a:t>Enable/disable protected mode of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Monitor Coprocessor (MP): </a:t>
            </a:r>
            <a:r>
              <a:rPr lang="en-US" sz="1200" kern="1200" dirty="0">
                <a:solidFill>
                  <a:schemeClr val="tx1"/>
                </a:solidFill>
                <a:latin typeface="Times New Roman" pitchFamily="-1" charset="0"/>
                <a:ea typeface="+mn-ea"/>
                <a:cs typeface="+mn-cs"/>
              </a:rPr>
              <a:t>Only of interest when running programs from earlier machines on the x86; it relates to the presence of an arithmetic coprocessor.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Emulation (EM): </a:t>
            </a:r>
            <a:r>
              <a:rPr lang="en-US" sz="1200" kern="1200" dirty="0">
                <a:solidFill>
                  <a:schemeClr val="tx1"/>
                </a:solidFill>
                <a:latin typeface="Times New Roman" pitchFamily="-1" charset="0"/>
                <a:ea typeface="+mn-ea"/>
                <a:cs typeface="+mn-cs"/>
              </a:rPr>
              <a:t>Set when the processor does not have a floating-point unit, and causes an interrupt when an attempt is made to execute floating-point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Task Switched (TS): </a:t>
            </a:r>
            <a:r>
              <a:rPr lang="en-US" sz="1200" kern="1200" dirty="0">
                <a:solidFill>
                  <a:schemeClr val="tx1"/>
                </a:solidFill>
                <a:latin typeface="Times New Roman" pitchFamily="-1" charset="0"/>
                <a:ea typeface="+mn-ea"/>
                <a:cs typeface="+mn-cs"/>
              </a:rPr>
              <a:t>Indicates that the processor has switched tasks.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Extension Type (ET): </a:t>
            </a:r>
            <a:r>
              <a:rPr lang="en-US" sz="1200" kern="1200" dirty="0">
                <a:solidFill>
                  <a:schemeClr val="tx1"/>
                </a:solidFill>
                <a:latin typeface="Times New Roman" pitchFamily="-1" charset="0"/>
                <a:ea typeface="+mn-ea"/>
                <a:cs typeface="+mn-cs"/>
              </a:rPr>
              <a:t>Not used on the Pentium and later machines; used to </a:t>
            </a:r>
          </a:p>
          <a:p>
            <a:r>
              <a:rPr lang="en-US" sz="1200" kern="1200" dirty="0">
                <a:solidFill>
                  <a:schemeClr val="tx1"/>
                </a:solidFill>
                <a:latin typeface="Times New Roman" pitchFamily="-1" charset="0"/>
                <a:ea typeface="+mn-ea"/>
                <a:cs typeface="+mn-cs"/>
              </a:rPr>
              <a:t>indicate support of math coprocessor instructions on earlier machines.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Numeric Error (NE): </a:t>
            </a:r>
            <a:r>
              <a:rPr lang="en-US" sz="1200" kern="1200" dirty="0">
                <a:solidFill>
                  <a:schemeClr val="tx1"/>
                </a:solidFill>
                <a:latin typeface="Times New Roman" pitchFamily="-1" charset="0"/>
                <a:ea typeface="+mn-ea"/>
                <a:cs typeface="+mn-cs"/>
              </a:rPr>
              <a:t>Enables the standard mechanism for reporting floating- point errors on external bus lines.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Protect (WP): </a:t>
            </a:r>
            <a:r>
              <a:rPr lang="en-US" sz="1200" kern="1200" dirty="0">
                <a:solidFill>
                  <a:schemeClr val="tx1"/>
                </a:solidFill>
                <a:latin typeface="Times New Roman" pitchFamily="-1" charset="0"/>
                <a:ea typeface="+mn-ea"/>
                <a:cs typeface="+mn-cs"/>
              </a:rPr>
              <a:t>When this bit is clear, read-only user-level pages can be written by a supervisor process. This feature is useful for supporting process creation in some operating systems.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Alignment Mask (AM): </a:t>
            </a:r>
            <a:r>
              <a:rPr lang="en-US" sz="1200" kern="1200" dirty="0">
                <a:solidFill>
                  <a:schemeClr val="tx1"/>
                </a:solidFill>
                <a:latin typeface="Times New Roman" pitchFamily="-1" charset="0"/>
                <a:ea typeface="+mn-ea"/>
                <a:cs typeface="+mn-cs"/>
              </a:rPr>
              <a:t>Enables/disables alignment checking.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Not Write Through (NW): </a:t>
            </a:r>
            <a:r>
              <a:rPr lang="en-US" sz="1200" b="0" kern="1200" dirty="0">
                <a:solidFill>
                  <a:schemeClr val="tx1"/>
                </a:solidFill>
                <a:latin typeface="Times New Roman" pitchFamily="-1" charset="0"/>
                <a:ea typeface="+mn-ea"/>
                <a:cs typeface="+mn-cs"/>
              </a:rPr>
              <a:t>Selects mode of operation of the data cache. When </a:t>
            </a:r>
          </a:p>
          <a:p>
            <a:r>
              <a:rPr lang="en-US" sz="1200" kern="1200" dirty="0">
                <a:solidFill>
                  <a:schemeClr val="tx1"/>
                </a:solidFill>
                <a:latin typeface="Times New Roman" pitchFamily="-1" charset="0"/>
                <a:ea typeface="+mn-ea"/>
                <a:cs typeface="+mn-cs"/>
              </a:rPr>
              <a:t>this bit is set, the data cache is inhibited from cache write-through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Cache Disable (CD): </a:t>
            </a:r>
            <a:r>
              <a:rPr lang="en-US" sz="1200" kern="1200" dirty="0">
                <a:solidFill>
                  <a:schemeClr val="tx1"/>
                </a:solidFill>
                <a:latin typeface="Times New Roman" pitchFamily="-1" charset="0"/>
                <a:ea typeface="+mn-ea"/>
                <a:cs typeface="+mn-cs"/>
              </a:rPr>
              <a:t>Enables/disables the internal cache fill mechanism.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Paging (PG): </a:t>
            </a:r>
            <a:r>
              <a:rPr lang="en-US" sz="1200" kern="1200" dirty="0">
                <a:solidFill>
                  <a:schemeClr val="tx1"/>
                </a:solidFill>
                <a:latin typeface="Times New Roman" pitchFamily="-1" charset="0"/>
                <a:ea typeface="+mn-ea"/>
                <a:cs typeface="+mn-cs"/>
              </a:rPr>
              <a:t>Enables/disables paging.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latin typeface="Times New Roman" pitchFamily="-1" charset="0"/>
                <a:ea typeface="+mn-ea"/>
                <a:cs typeface="+mn-cs"/>
              </a:rPr>
              <a:t>When paging is enabled, the CR2 and CR3 registers are valid. The CR2 register holds the 32-bit linear address of the last page accessed before a page fault interrupt. The leftmost 20 bits of CR3 hold the 20 most significant bits of the base address of the page directory; the remainder of the address contains zeros. Two bits of CR3 are used to drive pins that control the operation of an external cache. The page- level cache disable (PCD) enables or disables the external cache, and the page-level writes transparent (PWT) bit controls write through in the external cache. </a:t>
            </a:r>
            <a:r>
              <a:rPr lang="en-US" sz="1200" b="0" i="0" u="none" strike="noStrike" kern="1200" baseline="0" dirty="0">
                <a:solidFill>
                  <a:schemeClr val="tx1"/>
                </a:solidFill>
                <a:latin typeface="Times New Roman" pitchFamily="-1" charset="0"/>
                <a:ea typeface="+mn-ea"/>
                <a:cs typeface="+mn-cs"/>
              </a:rPr>
              <a:t>CR4 contains additional control bits.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Recall from Section 10.3 that the x86 MMX capability makes use of several 64-bit data types. The MMX instructions make use of 3-bit register address fields, so that eight MMX registers are supported. In fact, the processor does not include specific MMX registers. Rather, the processor uses an aliasing technique (Figure 14.24). The existing floating-point registers are used to store MMX values. Specifically, the low-order 64 bits (mantissa) of each floating-point register are used to form the eight MMX registers. Thus, the older 32-bit x86 architecture is easily extended to support the MMX capability. Some key characteristics of the MMX use of these registers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Recall that the floating-point registers are treated as a stack for floating-point operations. For MMX operations, these same registers are accessed directly.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The first time that an MMX instruction is executed after any floating-point operations, the FP tag word is marked valid. This reflects the change from stack operation to direct register addressing. </a:t>
            </a:r>
            <a:endParaRPr lang="en-US" dirty="0"/>
          </a:p>
          <a:p>
            <a:endParaRPr lang="en-US" dirty="0"/>
          </a:p>
          <a:p>
            <a:r>
              <a:rPr lang="en-US" sz="1200" kern="1200" dirty="0">
                <a:solidFill>
                  <a:schemeClr val="tx1"/>
                </a:solidFill>
                <a:latin typeface="Times New Roman" pitchFamily="-1" charset="0"/>
                <a:ea typeface="+mn-ea"/>
                <a:cs typeface="+mn-cs"/>
              </a:rPr>
              <a:t>The EMMS (Empty MMX State) instruction sets bits of the FP tag word to indicate that all registers are empty. It is important that the programmer insert this instruction at the end of an MMX code block so that subsequent floating- point operations function properly.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a value is written to an MMX register, bits [79:64] of the corresponding FP register (sign and exponent bits) are set to all ones. This sets the value in the FP register to NaN (not a number) or infinity when viewed as a floating- point value. This ensures that an MMX data value will not look like a valid floating-point value. </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a:solidFill>
                  <a:schemeClr val="tx1"/>
                </a:solidFill>
                <a:latin typeface="Times New Roman" pitchFamily="-1" charset="0"/>
                <a:ea typeface="+mn-ea"/>
                <a:cs typeface="+mn-cs"/>
              </a:rPr>
              <a:t>exception </a:t>
            </a:r>
            <a:r>
              <a:rPr lang="en-US" sz="1200" kern="1200" dirty="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Interrupts </a:t>
            </a:r>
            <a:endParaRPr lang="en-US" dirty="0"/>
          </a:p>
          <a:p>
            <a:pPr lvl="1"/>
            <a:r>
              <a:rPr lang="en-US" sz="1200" b="1" kern="1200" dirty="0">
                <a:solidFill>
                  <a:schemeClr val="tx1"/>
                </a:solidFill>
                <a:latin typeface="Times New Roman" pitchFamily="-1" charset="0"/>
                <a:ea typeface="ＭＳ Ｐゴシック" pitchFamily="-1" charset="-128"/>
                <a:cs typeface="+mn-cs"/>
              </a:rPr>
              <a:t>Maskable interrupts: </a:t>
            </a:r>
            <a:r>
              <a:rPr lang="en-US" sz="1200" b="0" kern="1200" dirty="0">
                <a:solidFill>
                  <a:schemeClr val="tx1"/>
                </a:solidFill>
                <a:latin typeface="Times New Roman" pitchFamily="-1" charset="0"/>
                <a:ea typeface="ＭＳ Ｐゴシック" pitchFamily="-1" charset="-128"/>
                <a:cs typeface="+mn-cs"/>
              </a:rPr>
              <a:t>Received on the processor’s INTR pin. The processor </a:t>
            </a:r>
            <a:r>
              <a:rPr lang="en-US" sz="1200" kern="1200" dirty="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Nonmaskable interrupts: </a:t>
            </a:r>
            <a:r>
              <a:rPr lang="en-US" sz="1200" b="0" kern="1200" dirty="0">
                <a:solidFill>
                  <a:schemeClr val="tx1"/>
                </a:solidFill>
                <a:latin typeface="Times New Roman" pitchFamily="-1" charset="0"/>
                <a:ea typeface="ＭＳ Ｐゴシック" pitchFamily="-1" charset="-128"/>
                <a:cs typeface="+mn-cs"/>
              </a:rPr>
              <a:t>Received on the processor’s NMI pin. Recognition </a:t>
            </a:r>
            <a:r>
              <a:rPr lang="en-US" sz="1200" kern="1200" dirty="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2. </a:t>
            </a:r>
            <a:r>
              <a:rPr lang="en-US" sz="1200" kern="1200" dirty="0">
                <a:solidFill>
                  <a:schemeClr val="tx1"/>
                </a:solidFill>
                <a:latin typeface="Times New Roman" pitchFamily="-1" charset="0"/>
                <a:ea typeface="ＭＳ Ｐゴシック" pitchFamily="-1" charset="-128"/>
                <a:cs typeface="+mn-cs"/>
              </a:rPr>
              <a:t>Exceptions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Processor-detected exceptions: </a:t>
            </a:r>
            <a:r>
              <a:rPr lang="en-US" sz="1200" kern="1200" dirty="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Programmed exceptions: </a:t>
            </a:r>
            <a:r>
              <a:rPr lang="en-US" sz="1200" b="0" kern="1200" dirty="0">
                <a:solidFill>
                  <a:schemeClr val="tx1"/>
                </a:solidFill>
                <a:latin typeface="Times New Roman" pitchFamily="-1" charset="0"/>
                <a:ea typeface="ＭＳ Ｐゴシック" pitchFamily="-1" charset="-128"/>
                <a:cs typeface="+mn-cs"/>
              </a:rPr>
              <a:t>These are instructions that generate an exception </a:t>
            </a:r>
            <a:r>
              <a:rPr lang="en-US" sz="1200" kern="1200" dirty="0">
                <a:solidFill>
                  <a:schemeClr val="tx1"/>
                </a:solidFill>
                <a:latin typeface="Times New Roman" pitchFamily="-1" charset="0"/>
                <a:ea typeface="ＭＳ Ｐゴシック" pitchFamily="-1" charset="-128"/>
                <a:cs typeface="+mn-cs"/>
              </a:rPr>
              <a:t>(e.g., INTO, INT3, INT, and BOUND).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Many processor designs include a register or set of registers, often known as the </a:t>
            </a:r>
            <a:r>
              <a:rPr lang="en-US" sz="1200" i="1" kern="1200" dirty="0">
                <a:solidFill>
                  <a:schemeClr val="tx1"/>
                </a:solidFill>
                <a:latin typeface="Times New Roman" pitchFamily="-1" charset="0"/>
                <a:ea typeface="+mn-ea"/>
                <a:cs typeface="+mn-cs"/>
              </a:rPr>
              <a:t>program status word </a:t>
            </a:r>
            <a:r>
              <a:rPr lang="en-US" sz="1200" kern="1200" dirty="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Sign: </a:t>
            </a:r>
            <a:r>
              <a:rPr lang="en-US" sz="1200" kern="1200" dirty="0">
                <a:solidFill>
                  <a:schemeClr val="tx1"/>
                </a:solidFill>
                <a:latin typeface="Times New Roman" pitchFamily="-1" charset="0"/>
                <a:ea typeface="+mn-ea"/>
                <a:cs typeface="+mn-cs"/>
              </a:rPr>
              <a:t>Contains the sign bit of the result of the last arithmetic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Zero: </a:t>
            </a:r>
            <a:r>
              <a:rPr lang="en-US" sz="1200" kern="1200" dirty="0">
                <a:solidFill>
                  <a:schemeClr val="tx1"/>
                </a:solidFill>
                <a:latin typeface="Times New Roman" pitchFamily="-1" charset="0"/>
                <a:ea typeface="+mn-ea"/>
                <a:cs typeface="+mn-cs"/>
              </a:rPr>
              <a:t>Set when the result is 0.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Carry: </a:t>
            </a:r>
            <a:r>
              <a:rPr lang="en-US" sz="1200" kern="1200" dirty="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Equal: </a:t>
            </a:r>
            <a:r>
              <a:rPr lang="en-US" sz="1200" kern="1200" dirty="0">
                <a:solidFill>
                  <a:schemeClr val="tx1"/>
                </a:solidFill>
                <a:latin typeface="Times New Roman" pitchFamily="-1" charset="0"/>
                <a:ea typeface="+mn-ea"/>
                <a:cs typeface="+mn-cs"/>
              </a:rPr>
              <a:t>Set if a logical compare result is equality.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Overflow: </a:t>
            </a:r>
            <a:r>
              <a:rPr lang="en-US" sz="1200" kern="1200" dirty="0">
                <a:solidFill>
                  <a:schemeClr val="tx1"/>
                </a:solidFill>
                <a:latin typeface="Times New Roman" pitchFamily="-1" charset="0"/>
                <a:ea typeface="+mn-ea"/>
                <a:cs typeface="+mn-cs"/>
              </a:rPr>
              <a:t>Used to indicate arithmetic overflow.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Enable/Disable: </a:t>
            </a:r>
            <a:r>
              <a:rPr lang="en-US" sz="1200" kern="1200" dirty="0">
                <a:solidFill>
                  <a:schemeClr val="tx1"/>
                </a:solidFill>
                <a:latin typeface="Times New Roman" pitchFamily="-1" charset="0"/>
                <a:ea typeface="+mn-ea"/>
                <a:cs typeface="+mn-cs"/>
              </a:rPr>
              <a:t>Used to enable or disable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Supervisor: </a:t>
            </a:r>
            <a:r>
              <a:rPr lang="en-US" sz="1200" kern="1200" dirty="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14.3 shows the assignment of numbers in the interrupt vector table; shaded entries represent interrupts, while nonshaded entries are exceptions. The NMI hardware interrupt is type 2. INTR hardware interrupts are assigned numbers in the range of 32 to 255; when an INTR interrupt is generated, it must be accompanied on the bus with the interrupt vector number for this interrupt. The remaining vector numbers are used for exceptions. </a:t>
            </a:r>
            <a:endParaRPr lang="en-US" dirty="0"/>
          </a:p>
          <a:p>
            <a:endParaRPr lang="en-US" dirty="0"/>
          </a:p>
          <a:p>
            <a:r>
              <a:rPr lang="en-US" sz="1200" kern="1200" dirty="0">
                <a:solidFill>
                  <a:schemeClr val="tx1"/>
                </a:solidFill>
                <a:latin typeface="Times New Roman" pitchFamily="-1" charset="0"/>
                <a:ea typeface="+mn-ea"/>
                <a:cs typeface="+mn-cs"/>
              </a:rPr>
              <a:t>If more than one exception or interrupt is pending, the processor services them in a predictable order. The location of vector numbers within the table does not reflect priority. Instead, priority among exceptions and interrupts is organized into five classes. In descending order of priority, these are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b="1" kern="1200" dirty="0">
                <a:solidFill>
                  <a:schemeClr val="tx1"/>
                </a:solidFill>
                <a:latin typeface="Times New Roman" pitchFamily="-1" charset="0"/>
                <a:ea typeface="+mn-ea"/>
                <a:cs typeface="+mn-cs"/>
              </a:rPr>
              <a:t>Class 1: </a:t>
            </a:r>
            <a:r>
              <a:rPr lang="en-US" sz="1200" kern="1200" dirty="0">
                <a:solidFill>
                  <a:schemeClr val="tx1"/>
                </a:solidFill>
                <a:latin typeface="Times New Roman" pitchFamily="-1" charset="0"/>
                <a:ea typeface="+mn-ea"/>
                <a:cs typeface="+mn-cs"/>
              </a:rPr>
              <a:t>Traps on the previous instruction (vector number 1)</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2: </a:t>
            </a:r>
            <a:r>
              <a:rPr lang="en-US" sz="1200" kern="1200" dirty="0">
                <a:solidFill>
                  <a:schemeClr val="tx1"/>
                </a:solidFill>
                <a:latin typeface="Times New Roman" pitchFamily="-1" charset="0"/>
                <a:ea typeface="+mn-ea"/>
                <a:cs typeface="+mn-cs"/>
              </a:rPr>
              <a:t>External interrupts (2, 32–255)</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3: </a:t>
            </a:r>
            <a:r>
              <a:rPr lang="en-US" sz="1200" kern="1200" dirty="0">
                <a:solidFill>
                  <a:schemeClr val="tx1"/>
                </a:solidFill>
                <a:latin typeface="Times New Roman" pitchFamily="-1" charset="0"/>
                <a:ea typeface="+mn-ea"/>
                <a:cs typeface="+mn-cs"/>
              </a:rPr>
              <a:t>Faults from fetching next instruction (3, 14)</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4: </a:t>
            </a:r>
            <a:r>
              <a:rPr lang="en-US" sz="1200" kern="1200" dirty="0">
                <a:solidFill>
                  <a:schemeClr val="tx1"/>
                </a:solidFill>
                <a:latin typeface="Times New Roman" pitchFamily="-1" charset="0"/>
                <a:ea typeface="+mn-ea"/>
                <a:cs typeface="+mn-cs"/>
              </a:rPr>
              <a:t>Faults from decoding the next instruction (6, 7)</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5: </a:t>
            </a:r>
            <a:r>
              <a:rPr lang="en-US" sz="1200" kern="1200" dirty="0">
                <a:solidFill>
                  <a:schemeClr val="tx1"/>
                </a:solidFill>
                <a:latin typeface="Times New Roman" pitchFamily="-1" charset="0"/>
                <a:ea typeface="+mn-ea"/>
                <a:cs typeface="+mn-cs"/>
              </a:rPr>
              <a:t>Faults on executing an instruction (0, 4, 5, 8, 10–14, 16, 17) </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1" charset="0"/>
                <a:ea typeface="+mn-ea"/>
                <a:cs typeface="+mn-cs"/>
              </a:rPr>
              <a:t>ARM is primarily a RISC system with the following notable attributes: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 uniform fixed-length instruction of 32 bits for the standard set and 16 bits for the Thumb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a:p>
          <a:p>
            <a:endParaRPr lang="en-US" sz="1200" kern="1200" dirty="0">
              <a:solidFill>
                <a:schemeClr val="tx1"/>
              </a:solidFill>
              <a:latin typeface="Times New Roman" pitchFamily="-1" charset="0"/>
              <a:ea typeface="+mn-ea"/>
              <a:cs typeface="+mn-cs"/>
            </a:endParaRPr>
          </a:p>
          <a:p>
            <a:pPr>
              <a:buFontTx/>
              <a:buChar char="•"/>
            </a:pPr>
            <a:r>
              <a:rPr lang="en-US" sz="1200" kern="1200" dirty="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pPr>
              <a:buFontTx/>
              <a:buChar cha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The ARM processor organization varies substantially from one implementation to the next, particularly when based on different versions of the ARM architecture. However, it is useful for the discussion in this section to present a simplified, generic ARM organization, which is illustrated in Figure 14.25. In this figure, the arrows indicate the flow of data. Each box represents a functional hardware unit or a storage unit.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are exchanged with the processor from external memory through a data bus. The value transferred is either a data item, as a result of a load or store instruction, or an instruction fetch. Fetched instructions pass through an instruction decoder before execution, under control of a control unit. The latter includes pipeline logic and provides control signals (not shown) to all the hardware elements of the processor. Data items are placed in the register file, consisting of a set of 32-bit registers. Byte or halfword items treated as twos-complement numbers are sign-extended to 32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ARM data processing instructions typically have two source registers, </a:t>
            </a:r>
            <a:r>
              <a:rPr lang="en-US" sz="1200" i="1" kern="1200" dirty="0">
                <a:solidFill>
                  <a:schemeClr val="tx1"/>
                </a:solidFill>
                <a:latin typeface="Times New Roman" pitchFamily="-1" charset="0"/>
                <a:ea typeface="+mn-ea"/>
                <a:cs typeface="+mn-cs"/>
              </a:rPr>
              <a:t>Rn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and a single result or destination register, </a:t>
            </a:r>
            <a:r>
              <a:rPr lang="en-US" sz="1200" i="1" kern="1200" dirty="0">
                <a:solidFill>
                  <a:schemeClr val="tx1"/>
                </a:solidFill>
                <a:latin typeface="Times New Roman" pitchFamily="-1" charset="0"/>
                <a:ea typeface="+mn-ea"/>
                <a:cs typeface="+mn-cs"/>
              </a:rPr>
              <a:t>Rd. </a:t>
            </a:r>
            <a:r>
              <a:rPr lang="en-US" sz="1200" kern="1200" dirty="0">
                <a:solidFill>
                  <a:schemeClr val="tx1"/>
                </a:solidFill>
                <a:latin typeface="Times New Roman" pitchFamily="-1" charset="0"/>
                <a:ea typeface="+mn-ea"/>
                <a:cs typeface="+mn-cs"/>
              </a:rPr>
              <a:t>The source register values feed into the ALU or a separate multiply unit that makes use of an additional register to accumulate partial results. The ARM processor also includes a hardware unit that can shift or rotate the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value before it enters the ALU. This shift or rotate occurs within the cycle time of the instruction and increases the power and flexibility of many data processing operations.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results of an operation are fed back to the destination register. Load/store instructions may also use the output of the arithmetic units to generate the memory address for a load or store.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ARM architecture supports seven execution modes. Most application programs execute in </a:t>
            </a:r>
            <a:r>
              <a:rPr lang="en-US" sz="1200" b="1" kern="1200" dirty="0">
                <a:solidFill>
                  <a:schemeClr val="tx1"/>
                </a:solidFill>
                <a:latin typeface="Times New Roman" pitchFamily="-1" charset="0"/>
                <a:ea typeface="+mn-ea"/>
                <a:cs typeface="+mn-cs"/>
              </a:rPr>
              <a:t>user mode. </a:t>
            </a:r>
            <a:r>
              <a:rPr lang="en-US" sz="1200" kern="1200" dirty="0">
                <a:solidFill>
                  <a:schemeClr val="tx1"/>
                </a:solidFill>
                <a:latin typeface="Times New Roman" pitchFamily="-1" charset="0"/>
                <a:ea typeface="+mn-ea"/>
                <a:cs typeface="+mn-cs"/>
              </a:rPr>
              <a:t>While the processor is in user mode, the program being executed is unable to access protected system resources or to change mode, other than by causing an exception to occur.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six execution modes are referred to as privileged modes. These modes are used to run system software. There are two principal advantages to defining so many different privileged modes: (1) The OS can tailor the use of system software to a variety of circumstances, and (2) certain registers are dedicated for use for each of the privileged modes, allows swifter changes in context. </a:t>
            </a:r>
            <a:endParaRPr lang="en-US" dirty="0"/>
          </a:p>
          <a:p>
            <a:endParaRPr lang="en-US" sz="1200" kern="1200" dirty="0">
              <a:solidFill>
                <a:schemeClr val="tx1"/>
              </a:solidFill>
              <a:latin typeface="Times New Roman" pitchFamily="-1" charset="0"/>
              <a:ea typeface="+mn-ea"/>
              <a:cs typeface="+mn-cs"/>
            </a:endParaRPr>
          </a:p>
          <a:p>
            <a:endParaRPr lang="en-US" dirty="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The exception modes have full access to system resources and can change modes freely. Five of these modes are known as exception modes. These are entered when specific exceptions occur. Each of these modes has some dedicated registers that substitute for some of the user mode registers, and which are used to avoid corrupting User mode state information when the exception occurs. The exception modes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Supervisor mode: </a:t>
            </a:r>
            <a:r>
              <a:rPr lang="en-US" sz="1200" kern="1200" dirty="0">
                <a:solidFill>
                  <a:schemeClr val="tx1"/>
                </a:solidFill>
                <a:latin typeface="Times New Roman" pitchFamily="-1" charset="0"/>
                <a:ea typeface="+mn-ea"/>
                <a:cs typeface="+mn-cs"/>
              </a:rPr>
              <a:t>Usually what the OS runs in. It is entered when the processor encounters a software interrupt instruction. Software interrupts are a standard way to invoke operating system services on ARM.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Abort mode: </a:t>
            </a:r>
            <a:r>
              <a:rPr lang="en-US" sz="1200" kern="1200" dirty="0">
                <a:solidFill>
                  <a:schemeClr val="tx1"/>
                </a:solidFill>
                <a:latin typeface="Times New Roman" pitchFamily="-1" charset="0"/>
                <a:ea typeface="+mn-ea"/>
                <a:cs typeface="+mn-cs"/>
              </a:rPr>
              <a:t>Entered in response to memory faults. </a:t>
            </a:r>
            <a:endParaRPr lang="en-US" sz="1200" b="1" kern="1200" dirty="0">
              <a:solidFill>
                <a:schemeClr val="tx1"/>
              </a:solidFill>
              <a:latin typeface="Times New Roman" pitchFamily="-1" charset="0"/>
              <a:ea typeface="+mn-ea"/>
              <a:cs typeface="+mn-cs"/>
            </a:endParaRP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Undefined mode: </a:t>
            </a:r>
            <a:r>
              <a:rPr lang="en-US" sz="1200" b="0" kern="1200" dirty="0">
                <a:solidFill>
                  <a:schemeClr val="tx1"/>
                </a:solidFill>
                <a:latin typeface="Times New Roman" pitchFamily="-1" charset="0"/>
                <a:ea typeface="+mn-ea"/>
                <a:cs typeface="+mn-cs"/>
              </a:rPr>
              <a:t>Entered when the processor attempts to execute an instruction </a:t>
            </a:r>
            <a:endParaRPr lang="en-US" b="0" dirty="0"/>
          </a:p>
          <a:p>
            <a:r>
              <a:rPr lang="en-US" sz="1200" kern="1200" dirty="0">
                <a:solidFill>
                  <a:schemeClr val="tx1"/>
                </a:solidFill>
                <a:latin typeface="Times New Roman" pitchFamily="-1" charset="0"/>
                <a:ea typeface="+mn-ea"/>
                <a:cs typeface="+mn-cs"/>
              </a:rPr>
              <a:t>that is supported neither by the main integer core nor by one of the coprocessors.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Fast interrupt mode: </a:t>
            </a:r>
            <a:r>
              <a:rPr lang="en-US" sz="1200" kern="1200" dirty="0">
                <a:solidFill>
                  <a:schemeClr val="tx1"/>
                </a:solidFill>
                <a:latin typeface="Times New Roman" pitchFamily="-1" charset="0"/>
                <a:ea typeface="+mn-ea"/>
                <a:cs typeface="+mn-cs"/>
              </a:rPr>
              <a:t>Entered whenever the processor receives an interrupt signal from the designated fast interrupt source. A fast interrupt cannot be interrupted, but a fast interrupt may interrupt a normal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Interrupt mode: </a:t>
            </a:r>
            <a:r>
              <a:rPr lang="en-US" sz="1200" kern="1200" dirty="0">
                <a:solidFill>
                  <a:schemeClr val="tx1"/>
                </a:solidFill>
                <a:latin typeface="Times New Roman" pitchFamily="-1" charset="0"/>
                <a:ea typeface="+mn-ea"/>
                <a:cs typeface="+mn-cs"/>
              </a:rPr>
              <a:t>Entered whenever the processor receives an interrupt signal from any other interrupt source (other than fast interrupt). An interrupt may only be interrupted by a fast interrupt.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privileged mode is the </a:t>
            </a:r>
            <a:r>
              <a:rPr lang="en-US" sz="1200" b="1" kern="1200" dirty="0">
                <a:solidFill>
                  <a:schemeClr val="tx1"/>
                </a:solidFill>
                <a:latin typeface="Times New Roman" pitchFamily="-1" charset="0"/>
                <a:ea typeface="+mn-ea"/>
                <a:cs typeface="+mn-cs"/>
              </a:rPr>
              <a:t>System mode. </a:t>
            </a:r>
            <a:r>
              <a:rPr lang="en-US" sz="1200" kern="1200" dirty="0">
                <a:solidFill>
                  <a:schemeClr val="tx1"/>
                </a:solidFill>
                <a:latin typeface="Times New Roman" pitchFamily="-1" charset="0"/>
                <a:ea typeface="+mn-ea"/>
                <a:cs typeface="+mn-cs"/>
              </a:rPr>
              <a:t>This mode is not entered by any exception and uses the same registers available in User mode. The System mode is used for running certain privileged operating system tasks. System mode tasks may be interrupted by any of the five exception categories. </a:t>
            </a:r>
            <a:endParaRPr lang="en-US" dirty="0"/>
          </a:p>
          <a:p>
            <a:endParaRPr lang="en-US" dirty="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1" charset="0"/>
                <a:ea typeface="+mn-ea"/>
                <a:cs typeface="+mn-cs"/>
              </a:rPr>
              <a:t>Figure 14.26 depicts the user-visible registers for the ARM. The ARM processor has a total of 37 32-bit registers, classified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Thirty-one registers referred to in the ARM manual as general-purpose registers. In fact, some of these, such as the program counters, have special purposes.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Six program status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 are arranged in partially overlapping banks, with the current processor mode determining which bank is available. At any time, sixteen numbered registers and one or two program status registers are visible, for a total of 17 or 18 software-visible registers. Figure 14.26 is interpreted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 R0 through R7, register R15 (the program counter) and the current program status register (CPSR) are visible in and shared by all modes.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RegistersR8throughR12aresharedbyallmodesexceptfastinterrupt,which has its own dedicated registers R8_fiq through R12_fiq.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All the exception modes have their own versions of registers R13 and R14.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All the exception modes have a dedicated saved program status register (SPSR)  </a:t>
            </a:r>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CPSR is accessible in all processor modes. Each exception mode also has a dedicated SPSR that is used to preserve the value of the CPSR when the associated exception occurs.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16 most significant bits of the CPSR contain user flags visible in User mode, and which can be used to affect the operation of a program (Figure 14.27). These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Condition code flags: </a:t>
            </a:r>
            <a:r>
              <a:rPr lang="en-US" sz="1200" b="0" kern="1200" dirty="0">
                <a:solidFill>
                  <a:schemeClr val="tx1"/>
                </a:solidFill>
                <a:latin typeface="Times New Roman" pitchFamily="-1" charset="0"/>
                <a:ea typeface="+mn-ea"/>
                <a:cs typeface="+mn-cs"/>
              </a:rPr>
              <a:t>The N, Z, C, and V flags, which are discussed in Chapter 12. </a:t>
            </a:r>
          </a:p>
          <a:p>
            <a:endParaRPr lang="en-US" sz="1200" b="0"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Q flag: </a:t>
            </a:r>
            <a:r>
              <a:rPr lang="en-US" sz="1200" kern="1200" dirty="0">
                <a:solidFill>
                  <a:schemeClr val="tx1"/>
                </a:solidFill>
                <a:latin typeface="Times New Roman" pitchFamily="-1" charset="0"/>
                <a:ea typeface="+mn-ea"/>
                <a:cs typeface="+mn-cs"/>
              </a:rPr>
              <a:t>used to indicate whether overflow and/or saturation has occurred in </a:t>
            </a:r>
            <a:endParaRPr lang="en-US" dirty="0"/>
          </a:p>
          <a:p>
            <a:r>
              <a:rPr lang="en-US" sz="1200" kern="1200" dirty="0">
                <a:solidFill>
                  <a:schemeClr val="tx1"/>
                </a:solidFill>
                <a:latin typeface="Times New Roman" pitchFamily="-1" charset="0"/>
                <a:ea typeface="+mn-ea"/>
                <a:cs typeface="+mn-cs"/>
              </a:rPr>
              <a:t>some SIMD-oriented instructions.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 J bit: </a:t>
            </a:r>
            <a:r>
              <a:rPr lang="en-US" sz="1200" kern="1200" dirty="0">
                <a:solidFill>
                  <a:schemeClr val="tx1"/>
                </a:solidFill>
                <a:latin typeface="Times New Roman" pitchFamily="-1" charset="0"/>
                <a:ea typeface="+mn-ea"/>
                <a:cs typeface="+mn-cs"/>
              </a:rPr>
              <a:t>indicates the use of special 8-bit instructions, known as Jazelle instructions, which are beyond the scope of our discussion. </a:t>
            </a:r>
            <a:endParaRPr lang="en-US" dirty="0"/>
          </a:p>
          <a:p>
            <a:endParaRPr lang="en-US" sz="1200" b="1" kern="1200" dirty="0">
              <a:solidFill>
                <a:schemeClr val="tx1"/>
              </a:solidFill>
              <a:latin typeface="Times New Roman" pitchFamily="-1" charset="0"/>
              <a:ea typeface="+mn-ea"/>
              <a:cs typeface="+mn-cs"/>
            </a:endParaRPr>
          </a:p>
          <a:p>
            <a:pPr>
              <a:buFontTx/>
              <a:buChar char="•"/>
            </a:pPr>
            <a:r>
              <a:rPr lang="en-US" sz="1200" b="1" kern="1200" dirty="0">
                <a:solidFill>
                  <a:schemeClr val="tx1"/>
                </a:solidFill>
                <a:latin typeface="Times New Roman" pitchFamily="-1" charset="0"/>
                <a:ea typeface="+mn-ea"/>
                <a:cs typeface="+mn-cs"/>
              </a:rPr>
              <a:t>GE[3:0] bits: </a:t>
            </a:r>
            <a:r>
              <a:rPr lang="en-US" sz="1200" kern="1200" dirty="0">
                <a:solidFill>
                  <a:schemeClr val="tx1"/>
                </a:solidFill>
                <a:latin typeface="Times New Roman" pitchFamily="-1" charset="0"/>
                <a:ea typeface="+mn-ea"/>
                <a:cs typeface="+mn-cs"/>
              </a:rPr>
              <a:t>SIMD instructions use bits [19:16] as Greater than or Equal (GE) flags for individual bytes or halfwords of the result.</a:t>
            </a:r>
          </a:p>
          <a:p>
            <a:pPr>
              <a:buFontTx/>
              <a:buChar cha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16 least significant bits of the CPSR contain system control flags that can only be altered when the processor is in a privileged mode. The fields are as follows: </a:t>
            </a:r>
          </a:p>
          <a:p>
            <a:endParaRPr lang="en-US" dirty="0"/>
          </a:p>
          <a:p>
            <a:r>
              <a:rPr lang="en-US" sz="1200" kern="1200" dirty="0">
                <a:solidFill>
                  <a:schemeClr val="tx1"/>
                </a:solidFill>
                <a:latin typeface="Times New Roman" pitchFamily="-1" charset="0"/>
                <a:ea typeface="+mn-ea"/>
                <a:cs typeface="+mn-cs"/>
              </a:rPr>
              <a:t>•</a:t>
            </a:r>
            <a:r>
              <a:rPr lang="en-US" sz="1200" kern="1200" baseline="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Ebit: </a:t>
            </a:r>
            <a:r>
              <a:rPr lang="en-US" sz="1200" b="0" kern="1200" dirty="0">
                <a:solidFill>
                  <a:schemeClr val="tx1"/>
                </a:solidFill>
                <a:latin typeface="Times New Roman" pitchFamily="-1" charset="0"/>
                <a:ea typeface="+mn-ea"/>
                <a:cs typeface="+mn-cs"/>
              </a:rPr>
              <a:t>Controls load and store endianness for data; ignored for instruction fetches.</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Interrupt disable bits: </a:t>
            </a:r>
            <a:r>
              <a:rPr lang="en-US" sz="1200" b="0" kern="1200" dirty="0">
                <a:solidFill>
                  <a:schemeClr val="tx1"/>
                </a:solidFill>
                <a:latin typeface="Times New Roman" pitchFamily="-1" charset="0"/>
                <a:ea typeface="+mn-ea"/>
                <a:cs typeface="+mn-cs"/>
              </a:rPr>
              <a:t>The A bit disables imprecise data aborts when set; the I bit </a:t>
            </a:r>
            <a:endParaRPr lang="en-US" b="0" dirty="0"/>
          </a:p>
          <a:p>
            <a:r>
              <a:rPr lang="en-US" sz="1200" kern="1200" dirty="0">
                <a:solidFill>
                  <a:schemeClr val="tx1"/>
                </a:solidFill>
                <a:latin typeface="Times New Roman" pitchFamily="-1" charset="0"/>
                <a:ea typeface="+mn-ea"/>
                <a:cs typeface="+mn-cs"/>
              </a:rPr>
              <a:t>disables IRQ interrupts when set; and the F bit disables FIQ interrupts when set. </a:t>
            </a:r>
          </a:p>
          <a:p>
            <a:endParaRPr lang="en-US" dirty="0"/>
          </a:p>
          <a:p>
            <a:pPr>
              <a:buFontTx/>
              <a:buChar char="•"/>
            </a:pPr>
            <a:r>
              <a:rPr lang="en-US" sz="1200" b="1" kern="1200" dirty="0">
                <a:solidFill>
                  <a:schemeClr val="tx1"/>
                </a:solidFill>
                <a:latin typeface="Times New Roman" pitchFamily="-1" charset="0"/>
                <a:ea typeface="+mn-ea"/>
                <a:cs typeface="+mn-cs"/>
              </a:rPr>
              <a:t>T bit: </a:t>
            </a:r>
            <a:r>
              <a:rPr lang="en-US" sz="1200" kern="1200" dirty="0">
                <a:solidFill>
                  <a:schemeClr val="tx1"/>
                </a:solidFill>
                <a:latin typeface="Times New Roman" pitchFamily="-1" charset="0"/>
                <a:ea typeface="+mn-ea"/>
                <a:cs typeface="+mn-cs"/>
              </a:rPr>
              <a:t>Indicates whether instructions should be interpreted as normal ARM instructions or Thumb instructions.</a:t>
            </a:r>
          </a:p>
          <a:p>
            <a:pPr>
              <a:buFontTx/>
              <a:buNone/>
            </a:pPr>
            <a:r>
              <a:rPr lang="en-US" sz="1200" kern="1200" dirty="0">
                <a:solidFill>
                  <a:schemeClr val="tx1"/>
                </a:solidFill>
                <a:latin typeface="Times New Roman" pitchFamily="-1" charset="0"/>
                <a:ea typeface="+mn-ea"/>
                <a:cs typeface="+mn-cs"/>
              </a:rPr>
              <a:t> </a:t>
            </a:r>
            <a:endParaRPr lang="en-US" dirty="0"/>
          </a:p>
          <a:p>
            <a:r>
              <a:rPr lang="en-US" sz="1200" b="1" kern="1200" dirty="0">
                <a:solidFill>
                  <a:schemeClr val="tx1"/>
                </a:solidFill>
                <a:latin typeface="Times New Roman" pitchFamily="-1" charset="0"/>
                <a:ea typeface="+mn-ea"/>
                <a:cs typeface="+mn-cs"/>
              </a:rPr>
              <a:t>* Mode bits: </a:t>
            </a:r>
            <a:r>
              <a:rPr lang="en-US" sz="1200" kern="1200" dirty="0">
                <a:solidFill>
                  <a:schemeClr val="tx1"/>
                </a:solidFill>
                <a:latin typeface="Times New Roman" pitchFamily="-1" charset="0"/>
                <a:ea typeface="+mn-ea"/>
                <a:cs typeface="+mn-cs"/>
              </a:rPr>
              <a:t>Indicates the processor mode.  </a:t>
            </a:r>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As with any processor, the ARM includes a facility that enables the processor to interrupt the currently executing program to deal with exception conditions. Exceptions are generated by internal and external sources to cause the processor to handle an event. The processor state just before handling the exception is normally preserved so that the original program can be resumed when the exception routine has completed. More than one exception can arise at the same time. The ARM architecture supports seven types of exception. Table 14.4 lists the types of exception and the processor mode that is used to process each type. When an exception occurs, execution is forced from a fixed memory address corresponding to the type of exception. These fixed addresses are called the exception vectors.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more than one interrupt is outstanding, they are handled in priority order. Table 14.4 lists the exceptions in priority order, highest to lowest.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an exception occurs, the processor halts execution after the current instruction. The state of the processor is preserved in the SPSR that corresponds to the type of exception, so that the original program can be resumed when the exception routine has completed. The address of the instruction the processor was just about to execute is placed in the link register of the appropriate processor mode. To return after handling the exception, the SPSR is moved into the CPSR and R14 is moved into the PC.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39</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a:t>Chapter 14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Read the next instruction from memory into the 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Interpret the opcode and perform the indicated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a:solidFill>
                  <a:schemeClr val="tx1"/>
                </a:solidFill>
                <a:latin typeface="Times New Roman" pitchFamily="-1" charset="0"/>
                <a:ea typeface="+mn-ea"/>
                <a:cs typeface="+mn-cs"/>
              </a:rPr>
              <a:t>pipelining, </a:t>
            </a:r>
            <a:r>
              <a:rPr lang="en-US" sz="1200" kern="1200" dirty="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a:p>
          <a:p>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a:p>
          <a:p>
            <a:endParaRPr lang="en-US" dirty="0"/>
          </a:p>
          <a:p>
            <a:r>
              <a:rPr lang="en-US" sz="1200" b="1" kern="1200" dirty="0">
                <a:solidFill>
                  <a:schemeClr val="tx1"/>
                </a:solidFill>
                <a:latin typeface="Times New Roman" pitchFamily="-1" charset="0"/>
                <a:ea typeface="+mn-ea"/>
                <a:cs typeface="+mn-cs"/>
              </a:rPr>
              <a:t>Fetch instruction (FI): </a:t>
            </a:r>
            <a:r>
              <a:rPr lang="en-US" sz="1200" kern="1200" dirty="0">
                <a:solidFill>
                  <a:schemeClr val="tx1"/>
                </a:solidFill>
                <a:latin typeface="Times New Roman" pitchFamily="-1" charset="0"/>
                <a:ea typeface="+mn-ea"/>
                <a:cs typeface="+mn-cs"/>
              </a:rPr>
              <a:t>Read the next expected instruction into a buffer.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instruction (DI): </a:t>
            </a:r>
            <a:r>
              <a:rPr lang="en-US" sz="1200" kern="1200" dirty="0">
                <a:solidFill>
                  <a:schemeClr val="tx1"/>
                </a:solidFill>
                <a:latin typeface="Times New Roman" pitchFamily="-1" charset="0"/>
                <a:ea typeface="+mn-ea"/>
                <a:cs typeface="+mn-cs"/>
              </a:rPr>
              <a:t>Determine the opcode and the operand specifiers.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Calculate operands (CO): </a:t>
            </a:r>
            <a:r>
              <a:rPr lang="en-US" sz="1200" b="0" kern="1200" dirty="0">
                <a:solidFill>
                  <a:schemeClr val="tx1"/>
                </a:solidFill>
                <a:latin typeface="Times New Roman" pitchFamily="-1" charset="0"/>
                <a:ea typeface="+mn-ea"/>
                <a:cs typeface="+mn-cs"/>
              </a:rPr>
              <a:t>Calculate the effective address of each source operand</a:t>
            </a:r>
            <a:r>
              <a:rPr lang="en-US" sz="1200" kern="1200" dirty="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operands (FO): </a:t>
            </a:r>
            <a:r>
              <a:rPr lang="en-US" sz="1200" kern="1200" dirty="0">
                <a:solidFill>
                  <a:schemeClr val="tx1"/>
                </a:solidFill>
                <a:latin typeface="Times New Roman" pitchFamily="-1" charset="0"/>
                <a:ea typeface="+mn-ea"/>
                <a:cs typeface="+mn-cs"/>
              </a:rPr>
              <a:t>Fetch each operand from memory. Operands in registers need not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instruction (EI): </a:t>
            </a:r>
            <a:r>
              <a:rPr lang="en-US" sz="1200" b="0" kern="1200" dirty="0">
                <a:solidFill>
                  <a:schemeClr val="tx1"/>
                </a:solidFill>
                <a:latin typeface="Times New Roman" pitchFamily="-1" charset="0"/>
                <a:ea typeface="+mn-ea"/>
                <a:cs typeface="+mn-cs"/>
              </a:rPr>
              <a:t>Perform the indicated operation and store the result, if </a:t>
            </a:r>
            <a:r>
              <a:rPr lang="en-US" sz="1200" kern="1200" dirty="0">
                <a:solidFill>
                  <a:schemeClr val="tx1"/>
                </a:solidFill>
                <a:latin typeface="Times New Roman" pitchFamily="-1" charset="0"/>
                <a:ea typeface="+mn-ea"/>
                <a:cs typeface="+mn-cs"/>
              </a:rPr>
              <a:t>any, in the specified destination operand location.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operand (WO): </a:t>
            </a:r>
            <a:r>
              <a:rPr lang="en-US" sz="1200" kern="1200" dirty="0">
                <a:solidFill>
                  <a:schemeClr val="tx1"/>
                </a:solidFill>
                <a:latin typeface="Times New Roman" pitchFamily="-1" charset="0"/>
                <a:ea typeface="+mn-ea"/>
                <a:cs typeface="+mn-cs"/>
              </a:rPr>
              <a:t>Store the result in memory.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 this decomposition, the various stages will be of more nearly equal duration. </a:t>
            </a:r>
            <a:endParaRPr lang="en-US" dirty="0"/>
          </a:p>
          <a:p>
            <a:endParaRPr lang="en-US" sz="1200" kern="1200" dirty="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14.12 indicates the logic needed for pipelining to account for branches and interrupts.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1574063499"/>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
        <p:nvSpPr>
          <p:cNvPr id="4" name="TextBox 3">
            <a:extLst>
              <a:ext uri="{FF2B5EF4-FFF2-40B4-BE49-F238E27FC236}">
                <a16:creationId xmlns:a16="http://schemas.microsoft.com/office/drawing/2014/main" id="{C6D21FA4-F4C7-4365-9F34-C84005ADE533}"/>
              </a:ext>
            </a:extLst>
          </p:cNvPr>
          <p:cNvSpPr txBox="1"/>
          <p:nvPr/>
        </p:nvSpPr>
        <p:spPr>
          <a:xfrm>
            <a:off x="-108520" y="2831410"/>
            <a:ext cx="9578135" cy="338554"/>
          </a:xfrm>
          <a:prstGeom prst="rect">
            <a:avLst/>
          </a:prstGeom>
          <a:noFill/>
        </p:spPr>
        <p:txBody>
          <a:bodyPr wrap="none" rtlCol="0">
            <a:spAutoFit/>
          </a:bodyPr>
          <a:lstStyle/>
          <a:p>
            <a:r>
              <a:rPr lang="en-US" sz="1600" dirty="0">
                <a:solidFill>
                  <a:srgbClr val="FF0000"/>
                </a:solidFill>
              </a:rPr>
              <a:t>A resource hazard occurs when two (or more) instructions that are already in the pipeline need the same resource</a:t>
            </a:r>
            <a:r>
              <a:rPr lang="en-US" sz="1600" dirty="0"/>
              <a:t>. </a:t>
            </a:r>
          </a:p>
        </p:txBody>
      </p:sp>
      <p:sp>
        <p:nvSpPr>
          <p:cNvPr id="5" name="TextBox 4">
            <a:extLst>
              <a:ext uri="{FF2B5EF4-FFF2-40B4-BE49-F238E27FC236}">
                <a16:creationId xmlns:a16="http://schemas.microsoft.com/office/drawing/2014/main" id="{E5756A08-6F6F-4D84-AA10-A6DFE4CA5AA9}"/>
              </a:ext>
            </a:extLst>
          </p:cNvPr>
          <p:cNvSpPr txBox="1"/>
          <p:nvPr/>
        </p:nvSpPr>
        <p:spPr>
          <a:xfrm>
            <a:off x="0" y="5596116"/>
            <a:ext cx="9144000" cy="1692771"/>
          </a:xfrm>
          <a:prstGeom prst="rect">
            <a:avLst/>
          </a:prstGeom>
          <a:noFill/>
        </p:spPr>
        <p:txBody>
          <a:bodyPr wrap="square" rtlCol="0">
            <a:spAutoFit/>
          </a:bodyPr>
          <a:lstStyle/>
          <a:p>
            <a:r>
              <a:rPr lang="en-US" sz="1400" dirty="0">
                <a:solidFill>
                  <a:srgbClr val="FF0000"/>
                </a:solidFill>
              </a:rPr>
              <a:t>A resource conflict could occur when multiple instructions are ready to enter the execute instruction phase and there is a single ALU. </a:t>
            </a:r>
          </a:p>
          <a:p>
            <a:r>
              <a:rPr lang="en-US" sz="1400" dirty="0">
                <a:solidFill>
                  <a:srgbClr val="FF0000"/>
                </a:solidFill>
              </a:rPr>
              <a:t>One solutions to such resource hazards is to increase available resources, such as having multiple ports into main memory and multiple ALU units. </a:t>
            </a:r>
          </a:p>
          <a:p>
            <a:r>
              <a:rPr lang="en-US" dirty="0"/>
              <a:t> </a:t>
            </a:r>
          </a:p>
          <a:p>
            <a:endParaRPr lang="en-US" dirty="0"/>
          </a:p>
        </p:txBody>
      </p:sp>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0" y="332656"/>
            <a:ext cx="9498846" cy="6434684"/>
          </a:xfrm>
          <a:prstGeom prst="rect">
            <a:avLst/>
          </a:prstGeom>
        </p:spPr>
      </p:pic>
      <p:sp>
        <p:nvSpPr>
          <p:cNvPr id="4" name="TextBox 3">
            <a:extLst>
              <a:ext uri="{FF2B5EF4-FFF2-40B4-BE49-F238E27FC236}">
                <a16:creationId xmlns:a16="http://schemas.microsoft.com/office/drawing/2014/main" id="{3DB9AB5F-8920-4253-967F-88E1B3AA1C5B}"/>
              </a:ext>
            </a:extLst>
          </p:cNvPr>
          <p:cNvSpPr txBox="1"/>
          <p:nvPr/>
        </p:nvSpPr>
        <p:spPr>
          <a:xfrm>
            <a:off x="201707" y="4293096"/>
            <a:ext cx="8942294" cy="830997"/>
          </a:xfrm>
          <a:prstGeom prst="rect">
            <a:avLst/>
          </a:prstGeom>
          <a:noFill/>
        </p:spPr>
        <p:txBody>
          <a:bodyPr wrap="square" rtlCol="0">
            <a:spAutoFit/>
          </a:bodyPr>
          <a:lstStyle/>
          <a:p>
            <a:r>
              <a:rPr lang="en-US" dirty="0">
                <a:solidFill>
                  <a:srgbClr val="FF0000"/>
                </a:solidFill>
              </a:rPr>
              <a:t>Two instructions in a program are to be executed in sequence and both access a particular memory or register operand.</a:t>
            </a: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in memory or register location</a:t>
            </a:r>
          </a:p>
          <a:p>
            <a:pPr lvl="1"/>
            <a:r>
              <a:rPr lang="en-GB" sz="2000" dirty="0"/>
              <a:t>Hazard occurs if the read takes place before write operation is complete</a:t>
            </a:r>
          </a:p>
          <a:p>
            <a:r>
              <a:rPr lang="en-GB" sz="2400" dirty="0"/>
              <a:t>Write after read (WAR), or antidependency</a:t>
            </a:r>
          </a:p>
          <a:p>
            <a:pPr lvl="1"/>
            <a:r>
              <a:rPr lang="en-GB" sz="2000" dirty="0"/>
              <a:t>An instruction reads a register or memory location </a:t>
            </a:r>
          </a:p>
          <a:p>
            <a:pPr lvl="1"/>
            <a:r>
              <a:rPr lang="en-GB" sz="2000" dirty="0"/>
              <a:t>Succeeding instruction writes to the location</a:t>
            </a:r>
          </a:p>
          <a:p>
            <a:pPr lvl="1"/>
            <a:r>
              <a:rPr lang="en-GB" sz="2000" dirty="0"/>
              <a:t>Hazard occurs if the write operation completes before the read operation takes place</a:t>
            </a:r>
          </a:p>
          <a:p>
            <a:r>
              <a:rPr lang="en-GB" sz="2400" dirty="0"/>
              <a:t>Write after write (WAW), or output dependency</a:t>
            </a:r>
          </a:p>
          <a:p>
            <a:pPr lvl="1"/>
            <a:r>
              <a:rPr lang="en-GB" sz="2000" dirty="0"/>
              <a:t>Two instructions both write to the same location</a:t>
            </a:r>
          </a:p>
          <a:p>
            <a:pPr lvl="1"/>
            <a:r>
              <a:rPr lang="en-GB" sz="2000" dirty="0"/>
              <a:t>Hazard occurs if the write operations take place in the reverse order of the intended sequence</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a:t>Also known as a </a:t>
            </a:r>
            <a:r>
              <a:rPr lang="en-GB" i="1" dirty="0"/>
              <a:t>branch hazard</a:t>
            </a:r>
            <a:endParaRPr lang="en-GB" dirty="0"/>
          </a:p>
          <a:p>
            <a:r>
              <a:rPr lang="en-GB" dirty="0"/>
              <a:t>Occurs when the pipeline makes the wrong decision on a branch prediction</a:t>
            </a:r>
          </a:p>
          <a:p>
            <a:r>
              <a:rPr lang="en-GB" dirty="0"/>
              <a:t>Brings instructions into the pipeline that must subsequently be discarded</a:t>
            </a:r>
          </a:p>
          <a:p>
            <a:r>
              <a:rPr lang="en-GB" dirty="0"/>
              <a:t>Dealing with Branches:</a:t>
            </a:r>
          </a:p>
          <a:p>
            <a:pPr lvl="1"/>
            <a:r>
              <a:rPr lang="en-GB" dirty="0"/>
              <a:t>Multiple streams</a:t>
            </a:r>
          </a:p>
          <a:p>
            <a:pPr lvl="1"/>
            <a:r>
              <a:rPr lang="en-GB" dirty="0"/>
              <a:t>Prefetch branch target</a:t>
            </a:r>
          </a:p>
          <a:p>
            <a:pPr lvl="1"/>
            <a:r>
              <a:rPr lang="en-GB" dirty="0"/>
              <a:t>Loop buffer</a:t>
            </a:r>
          </a:p>
          <a:p>
            <a:pPr lvl="1"/>
            <a:r>
              <a:rPr lang="en-GB" dirty="0"/>
              <a:t>Branch prediction</a:t>
            </a:r>
          </a:p>
          <a:p>
            <a:pPr lvl="1"/>
            <a:r>
              <a:rPr lang="en-GB" dirty="0"/>
              <a:t>Delayed branch</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802398064"/>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a:t>Target is then saved until the branch instruction is executed</a:t>
            </a:r>
          </a:p>
          <a:p>
            <a:pPr marL="228600" indent="-228600">
              <a:spcBef>
                <a:spcPts val="2000"/>
              </a:spcBef>
              <a:buFont typeface="Wingdings" pitchFamily="2" charset="2"/>
              <a:buChar char="n"/>
            </a:pPr>
            <a:r>
              <a:rPr lang="en-US" sz="2000" dirty="0"/>
              <a:t>If the branch is taken, the target has already been </a:t>
            </a:r>
            <a:r>
              <a:rPr lang="en-US" sz="2000" dirty="0" err="1"/>
              <a:t>prefetched</a:t>
            </a:r>
            <a:endParaRPr lang="en-US" sz="2000" dirty="0"/>
          </a:p>
          <a:p>
            <a:pPr marL="228600" indent="-228600">
              <a:spcBef>
                <a:spcPts val="2000"/>
              </a:spcBef>
              <a:buFont typeface="Wingdings" pitchFamily="2" charset="2"/>
              <a:buChar char="n"/>
            </a:pPr>
            <a:r>
              <a:rPr lang="en-US" sz="2000" dirty="0"/>
              <a:t>IBM 360/91 uses this approach</a:t>
            </a:r>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a:t>Small, very-high speed memory maintained by the instruction fetch stage of the pipeline and containing the </a:t>
            </a:r>
            <a:r>
              <a:rPr lang="en-US" i="1" dirty="0"/>
              <a:t>n </a:t>
            </a:r>
            <a:r>
              <a:rPr lang="en-US" dirty="0"/>
              <a:t>most recently fetched instructions, in sequence</a:t>
            </a:r>
          </a:p>
          <a:p>
            <a:r>
              <a:rPr lang="en-US" dirty="0"/>
              <a:t>Benefits:</a:t>
            </a:r>
          </a:p>
          <a:p>
            <a:pPr lvl="1"/>
            <a:r>
              <a:rPr lang="en-US" dirty="0"/>
              <a:t>Instructions fetched in sequence will be available without the usual memory access time</a:t>
            </a:r>
          </a:p>
          <a:p>
            <a:pPr lvl="1"/>
            <a:r>
              <a:rPr lang="en-US" dirty="0"/>
              <a:t>If a branch occurs to a target just a few locations ahead of the address of the branch instruction, the target will already be in the buffer</a:t>
            </a:r>
          </a:p>
          <a:p>
            <a:pPr lvl="1"/>
            <a:r>
              <a:rPr lang="en-US" dirty="0"/>
              <a:t>This strategy is particularly well suited to dealing with loops</a:t>
            </a:r>
          </a:p>
          <a:p>
            <a:pPr marL="228600" lvl="1">
              <a:spcBef>
                <a:spcPts val="2000"/>
              </a:spcBef>
              <a:buClr>
                <a:schemeClr val="accent1"/>
              </a:buClr>
            </a:pPr>
            <a:r>
              <a:rPr lang="en-US" sz="2000" dirty="0"/>
              <a:t>Similar in principle to a cache dedicated to instructions</a:t>
            </a:r>
          </a:p>
          <a:p>
            <a:pPr lvl="1"/>
            <a:r>
              <a:rPr lang="en-US" sz="1838" dirty="0"/>
              <a:t>Differences: </a:t>
            </a:r>
          </a:p>
          <a:p>
            <a:pPr lvl="2"/>
            <a:r>
              <a:rPr lang="en-US" sz="1838" dirty="0"/>
              <a:t>The loop buffer only retains instructions in sequence</a:t>
            </a:r>
          </a:p>
          <a:p>
            <a:pPr lvl="2"/>
            <a:r>
              <a:rPr lang="en-US" sz="1838" dirty="0"/>
              <a:t>Is much smaller in size and hence lower in cost</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a:effectLst>
                  <a:outerShdw blurRad="38100" dist="38100" dir="2700000" algn="tl">
                    <a:srgbClr val="000000">
                      <a:alpha val="43137"/>
                    </a:srgbClr>
                  </a:outerShdw>
                </a:effectLst>
              </a:rPr>
              <a:t>Chapter 14</a:t>
            </a: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a:t>Processor Structure and Function</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a:effectLst>
                  <a:outerShdw blurRad="38100" dist="38100" dir="2700000" algn="tl">
                    <a:srgbClr val="000000">
                      <a:alpha val="43137"/>
                    </a:srgbClr>
                  </a:outerShdw>
                </a:effectLst>
              </a:rPr>
              <a:t>Branch Prediction</a:t>
            </a:r>
          </a:p>
        </p:txBody>
      </p:sp>
      <p:sp>
        <p:nvSpPr>
          <p:cNvPr id="94213" name="Rectangle 5"/>
          <p:cNvSpPr>
            <a:spLocks noGrp="1" noChangeArrowheads="1"/>
          </p:cNvSpPr>
          <p:nvPr>
            <p:ph idx="1"/>
          </p:nvPr>
        </p:nvSpPr>
        <p:spPr/>
        <p:txBody>
          <a:bodyPr/>
          <a:lstStyle/>
          <a:p>
            <a:r>
              <a:rPr lang="en-US" dirty="0"/>
              <a:t>Various techniques can be used to predict whether a branch will be taken:</a:t>
            </a:r>
          </a:p>
          <a:p>
            <a:pPr>
              <a:buNone/>
            </a:pPr>
            <a:endParaRPr lang="en-US" sz="1000" dirty="0"/>
          </a:p>
          <a:p>
            <a:pPr marL="571500" lvl="1" indent="-342900">
              <a:buClr>
                <a:schemeClr val="accent1"/>
              </a:buClr>
              <a:buSzPct val="100000"/>
              <a:buFont typeface="+mj-lt"/>
              <a:buAutoNum type="arabicPeriod"/>
            </a:pPr>
            <a:r>
              <a:rPr lang="en-US" dirty="0"/>
              <a:t>Predict never taken</a:t>
            </a:r>
          </a:p>
          <a:p>
            <a:pPr marL="571500" lvl="1" indent="-342900">
              <a:buClr>
                <a:schemeClr val="accent1"/>
              </a:buClr>
              <a:buSzPct val="100000"/>
              <a:buFont typeface="+mj-lt"/>
              <a:buAutoNum type="arabicPeriod"/>
            </a:pPr>
            <a:r>
              <a:rPr lang="en-US" dirty="0"/>
              <a:t>Predict always taken</a:t>
            </a:r>
          </a:p>
          <a:p>
            <a:pPr marL="571500" lvl="1" indent="-342900">
              <a:buClr>
                <a:schemeClr val="accent1"/>
              </a:buClr>
              <a:buSzPct val="100000"/>
              <a:buFont typeface="+mj-lt"/>
              <a:buAutoNum type="arabicPeriod"/>
            </a:pPr>
            <a:r>
              <a:rPr lang="en-US" dirty="0"/>
              <a:t>Predict by opcode</a:t>
            </a:r>
          </a:p>
          <a:p>
            <a:pPr marL="571500" lvl="1" indent="-342900">
              <a:buClr>
                <a:schemeClr val="accent1"/>
              </a:buClr>
              <a:buSzPct val="100000"/>
              <a:buFont typeface="+mj-lt"/>
              <a:buAutoNum type="arabicPeriod"/>
            </a:pPr>
            <a:endParaRPr lang="en-US" sz="1000" dirty="0"/>
          </a:p>
          <a:p>
            <a:pPr marL="571500" lvl="1" indent="-342900">
              <a:buClr>
                <a:schemeClr val="accent1"/>
              </a:buClr>
              <a:buSzPct val="100000"/>
              <a:buNone/>
            </a:pPr>
            <a:endParaRPr lang="en-US" sz="1000" dirty="0"/>
          </a:p>
          <a:p>
            <a:pPr marL="571500" lvl="1" indent="-342900">
              <a:buClr>
                <a:schemeClr val="accent1"/>
              </a:buClr>
              <a:buSzPct val="100000"/>
              <a:buFont typeface="+mj-lt"/>
              <a:buAutoNum type="arabicPeriod"/>
            </a:pPr>
            <a:r>
              <a:rPr lang="en-US" dirty="0"/>
              <a:t>Taken/not taken switch</a:t>
            </a:r>
          </a:p>
          <a:p>
            <a:pPr marL="571500" lvl="1" indent="-342900">
              <a:buClr>
                <a:schemeClr val="accent1"/>
              </a:buClr>
              <a:buSzPct val="100000"/>
              <a:buFont typeface="+mj-lt"/>
              <a:buAutoNum type="arabicPeriod"/>
            </a:pPr>
            <a:r>
              <a:rPr lang="en-US" dirty="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5573" b="12090"/>
          <a:stretch/>
        </p:blipFill>
        <p:spPr>
          <a:xfrm>
            <a:off x="1403647" y="-99392"/>
            <a:ext cx="6265385" cy="6676011"/>
          </a:xfrm>
          <a:prstGeom prst="rect">
            <a:avLst/>
          </a:prstGeom>
        </p:spPr>
      </p:pic>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val="0"/>
              </a:ext>
            </a:extLst>
          </a:blip>
          <a:srcRect l="8572" t="13303" r="13630" b="2921"/>
          <a:stretch/>
        </p:blipFill>
        <p:spPr>
          <a:xfrm>
            <a:off x="827584" y="-99392"/>
            <a:ext cx="8180663" cy="6807099"/>
          </a:xfrm>
          <a:prstGeom prst="rect">
            <a:avLst/>
          </a:prstGeom>
        </p:spPr>
      </p:pic>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4494" b="8674"/>
          <a:stretch/>
        </p:blipFill>
        <p:spPr>
          <a:xfrm>
            <a:off x="1619672" y="-26670"/>
            <a:ext cx="5904656" cy="6635069"/>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063791045"/>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7552" b="8854"/>
          <a:stretch/>
        </p:blipFill>
        <p:spPr>
          <a:xfrm>
            <a:off x="1403648" y="-38296"/>
            <a:ext cx="6192688" cy="6699399"/>
          </a:xfrm>
          <a:prstGeom prst="rect">
            <a:avLst/>
          </a:prstGeom>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8" name="Picture 7"/>
          <p:cNvPicPr>
            <a:picLocks noChangeAspect="1"/>
          </p:cNvPicPr>
          <p:nvPr/>
        </p:nvPicPr>
        <p:blipFill rotWithShape="1">
          <a:blip r:embed="rId3"/>
          <a:srcRect t="6292"/>
          <a:stretch/>
        </p:blipFill>
        <p:spPr>
          <a:xfrm>
            <a:off x="395536" y="116632"/>
            <a:ext cx="5613226" cy="6426485"/>
          </a:xfrm>
          <a:prstGeom prst="rect">
            <a:avLst/>
          </a:prstGeom>
        </p:spPr>
      </p:pic>
      <p:sp>
        <p:nvSpPr>
          <p:cNvPr id="9" name="TextBox 8"/>
          <p:cNvSpPr txBox="1"/>
          <p:nvPr/>
        </p:nvSpPr>
        <p:spPr>
          <a:xfrm>
            <a:off x="6312797" y="1800032"/>
            <a:ext cx="2651691" cy="2554545"/>
          </a:xfrm>
          <a:prstGeom prst="rect">
            <a:avLst/>
          </a:prstGeom>
          <a:noFill/>
        </p:spPr>
        <p:txBody>
          <a:bodyPr wrap="square" rtlCol="0">
            <a:spAutoFit/>
          </a:bodyPr>
          <a:lstStyle/>
          <a:p>
            <a:pPr algn="ctr"/>
            <a:r>
              <a:rPr lang="en-US" sz="3200" dirty="0">
                <a:latin typeface="+mn-lt"/>
              </a:rPr>
              <a:t>Table 14.2  </a:t>
            </a:r>
          </a:p>
          <a:p>
            <a:pPr algn="ctr"/>
            <a:endParaRPr lang="en-US" sz="3200" dirty="0">
              <a:latin typeface="+mn-lt"/>
            </a:endParaRPr>
          </a:p>
          <a:p>
            <a:pPr algn="ctr"/>
            <a:r>
              <a:rPr lang="en-US" sz="3200" dirty="0">
                <a:latin typeface="+mn-lt"/>
              </a:rPr>
              <a:t>x86 </a:t>
            </a:r>
          </a:p>
          <a:p>
            <a:pPr algn="ctr"/>
            <a:r>
              <a:rPr lang="en-US" sz="3200" dirty="0">
                <a:latin typeface="+mn-lt"/>
              </a:rPr>
              <a:t>Processor </a:t>
            </a:r>
          </a:p>
          <a:p>
            <a:pPr algn="ctr"/>
            <a:r>
              <a:rPr lang="en-US" sz="3200" dirty="0">
                <a:latin typeface="+mn-lt"/>
              </a:rPr>
              <a:t>Registers </a:t>
            </a:r>
          </a:p>
        </p:txBody>
      </p:sp>
    </p:spTree>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8809" b="37258"/>
          <a:stretch/>
        </p:blipFill>
        <p:spPr>
          <a:xfrm>
            <a:off x="-234954" y="404664"/>
            <a:ext cx="9197184" cy="6419184"/>
          </a:xfrm>
          <a:prstGeom prst="rect">
            <a:avLst/>
          </a:prstGeom>
        </p:spPr>
      </p:pic>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3.pdf"/>
          <p:cNvPicPr>
            <a:picLocks noChangeAspect="1"/>
          </p:cNvPicPr>
          <p:nvPr/>
        </p:nvPicPr>
        <p:blipFill rotWithShape="1">
          <a:blip r:embed="rId3">
            <a:extLst>
              <a:ext uri="{28A0092B-C50C-407E-A947-70E740481C1C}">
                <a14:useLocalDpi xmlns:a14="http://schemas.microsoft.com/office/drawing/2010/main" val="0"/>
              </a:ext>
            </a:extLst>
          </a:blip>
          <a:srcRect t="5393" b="15686"/>
          <a:stretch/>
        </p:blipFill>
        <p:spPr>
          <a:xfrm>
            <a:off x="1403648" y="-155149"/>
            <a:ext cx="6696744" cy="6839619"/>
          </a:xfrm>
          <a:prstGeom prst="rect">
            <a:avLst/>
          </a:prstGeom>
        </p:spPr>
      </p:pic>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4.pdf"/>
          <p:cNvPicPr>
            <a:picLocks noChangeAspect="1"/>
          </p:cNvPicPr>
          <p:nvPr/>
        </p:nvPicPr>
        <p:blipFill rotWithShape="1">
          <a:blip r:embed="rId3">
            <a:extLst>
              <a:ext uri="{28A0092B-C50C-407E-A947-70E740481C1C}">
                <a14:useLocalDpi xmlns:a14="http://schemas.microsoft.com/office/drawing/2010/main" val="0"/>
              </a:ext>
            </a:extLst>
          </a:blip>
          <a:srcRect t="10067" b="30427"/>
          <a:stretch/>
        </p:blipFill>
        <p:spPr>
          <a:xfrm>
            <a:off x="0" y="-166510"/>
            <a:ext cx="9121876" cy="7024510"/>
          </a:xfrm>
          <a:prstGeom prst="rect">
            <a:avLst/>
          </a:prstGeom>
        </p:spPr>
      </p:pic>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Word (PSW)</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Interrupt 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a:t>Interrupts</a:t>
            </a:r>
          </a:p>
          <a:p>
            <a:pPr lvl="1"/>
            <a:r>
              <a:rPr lang="en-GB" dirty="0"/>
              <a:t>Generated by a signal from hardware and it may occur at random times during the execution of a program</a:t>
            </a:r>
          </a:p>
          <a:p>
            <a:pPr lvl="1"/>
            <a:r>
              <a:rPr lang="en-GB" dirty="0"/>
              <a:t>Maskable</a:t>
            </a:r>
          </a:p>
          <a:p>
            <a:pPr lvl="1"/>
            <a:r>
              <a:rPr lang="en-GB" dirty="0"/>
              <a:t>Nonmaskable</a:t>
            </a:r>
          </a:p>
          <a:p>
            <a:r>
              <a:rPr lang="en-GB" dirty="0"/>
              <a:t>Exceptions</a:t>
            </a:r>
          </a:p>
          <a:p>
            <a:pPr lvl="1"/>
            <a:r>
              <a:rPr lang="en-GB" dirty="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a:t>Every type of interrupt is assigned a number</a:t>
            </a:r>
          </a:p>
          <a:p>
            <a:pPr lvl="1"/>
            <a:r>
              <a:rPr lang="en-GB" dirty="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a:t>Interrupts and Exceptions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p:cNvPicPr>
            <a:picLocks noChangeAspect="1"/>
          </p:cNvPicPr>
          <p:nvPr/>
        </p:nvPicPr>
        <p:blipFill>
          <a:blip r:embed="rId3"/>
          <a:stretch>
            <a:fillRect/>
          </a:stretch>
        </p:blipFill>
        <p:spPr>
          <a:xfrm>
            <a:off x="179512" y="116632"/>
            <a:ext cx="7272808" cy="5994741"/>
          </a:xfrm>
          <a:prstGeom prst="rect">
            <a:avLst/>
          </a:prstGeom>
        </p:spPr>
      </p:pic>
      <p:sp>
        <p:nvSpPr>
          <p:cNvPr id="7" name="TextBox 6"/>
          <p:cNvSpPr txBox="1"/>
          <p:nvPr/>
        </p:nvSpPr>
        <p:spPr>
          <a:xfrm>
            <a:off x="179512" y="6013518"/>
            <a:ext cx="1743536" cy="830997"/>
          </a:xfrm>
          <a:prstGeom prst="rect">
            <a:avLst/>
          </a:prstGeom>
          <a:noFill/>
        </p:spPr>
        <p:txBody>
          <a:bodyPr wrap="none" rtlCol="0">
            <a:spAutoFit/>
          </a:bodyPr>
          <a:lstStyle/>
          <a:p>
            <a:r>
              <a:rPr lang="en-US" sz="1200" dirty="0" err="1">
                <a:latin typeface="+mn-lt"/>
              </a:rPr>
              <a:t>Unshaded</a:t>
            </a:r>
            <a:r>
              <a:rPr lang="en-US" sz="1200" dirty="0">
                <a:latin typeface="+mn-lt"/>
              </a:rPr>
              <a:t>: exceptions</a:t>
            </a:r>
          </a:p>
          <a:p>
            <a:r>
              <a:rPr lang="en-US" sz="1200" dirty="0">
                <a:latin typeface="+mn-lt"/>
              </a:rPr>
              <a:t>Shaded: interrupts</a:t>
            </a:r>
          </a:p>
          <a:p>
            <a:endParaRPr lang="en-US" dirty="0"/>
          </a:p>
        </p:txBody>
      </p:sp>
      <p:sp>
        <p:nvSpPr>
          <p:cNvPr id="8" name="TextBox 7"/>
          <p:cNvSpPr txBox="1"/>
          <p:nvPr/>
        </p:nvSpPr>
        <p:spPr>
          <a:xfrm>
            <a:off x="7524328" y="1628800"/>
            <a:ext cx="1691680" cy="2246769"/>
          </a:xfrm>
          <a:prstGeom prst="rect">
            <a:avLst/>
          </a:prstGeom>
          <a:noFill/>
        </p:spPr>
        <p:txBody>
          <a:bodyPr wrap="square" rtlCol="0">
            <a:spAutoFit/>
          </a:bodyPr>
          <a:lstStyle/>
          <a:p>
            <a:pPr algn="ctr"/>
            <a:r>
              <a:rPr lang="en-US" sz="2000" dirty="0">
                <a:latin typeface="+mn-lt"/>
              </a:rPr>
              <a:t>Table 14.3  </a:t>
            </a:r>
          </a:p>
          <a:p>
            <a:pPr algn="ctr"/>
            <a:endParaRPr lang="en-US" sz="2000" dirty="0">
              <a:latin typeface="+mn-lt"/>
            </a:endParaRPr>
          </a:p>
          <a:p>
            <a:pPr algn="ctr"/>
            <a:r>
              <a:rPr lang="en-US" sz="2000" dirty="0">
                <a:latin typeface="+mn-lt"/>
              </a:rPr>
              <a:t>x86 Exception and Interrupt Vector Table </a:t>
            </a:r>
          </a:p>
        </p:txBody>
      </p:sp>
    </p:spTree>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a:effectLst>
                  <a:outerShdw blurRad="38100" dist="38100" dir="2700000" algn="tl">
                    <a:srgbClr val="000000">
                      <a:alpha val="43137"/>
                    </a:srgbClr>
                  </a:outerShdw>
                </a:effectLst>
              </a:rPr>
              <a:t>The ARM Processor</a:t>
            </a: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a:t>Moderate array of uniform registers</a:t>
            </a:r>
          </a:p>
          <a:p>
            <a:r>
              <a:rPr lang="en-US" dirty="0"/>
              <a:t>A load/store model of data processing in which operations only perform on operands in registers and not directly in memory</a:t>
            </a:r>
          </a:p>
          <a:p>
            <a:r>
              <a:rPr lang="en-US" dirty="0"/>
              <a:t>A uniform fixed-length instruction of 32 bits for the standard set and 16 bits for the Thumb instruction set</a:t>
            </a:r>
          </a:p>
          <a:p>
            <a:r>
              <a:rPr lang="en-US" dirty="0"/>
              <a:t>Separate arithmetic logic unit (ALU) and shifter units</a:t>
            </a:r>
          </a:p>
          <a:p>
            <a:r>
              <a:rPr lang="en-US" dirty="0"/>
              <a:t>A small number of addressing modes with all load/store addresses determined from registers and instruction fields</a:t>
            </a:r>
          </a:p>
          <a:p>
            <a:r>
              <a:rPr lang="en-US" dirty="0"/>
              <a:t>Auto-increment and auto-decrement addressing modes are used to improve the operation of program loops</a:t>
            </a:r>
          </a:p>
          <a:p>
            <a:r>
              <a:rPr lang="en-US" dirty="0"/>
              <a:t>Conditional execution of instructions minimizes the need for conditional branch instructions, thereby improving pipeline efficiency, because pipeline flushing is reduced</a:t>
            </a:r>
          </a:p>
        </p:txBody>
      </p:sp>
      <p:sp>
        <p:nvSpPr>
          <p:cNvPr id="5" name="Text Placeholder 4"/>
          <p:cNvSpPr>
            <a:spLocks noGrp="1"/>
          </p:cNvSpPr>
          <p:nvPr>
            <p:ph type="body" sz="half" idx="2"/>
          </p:nvPr>
        </p:nvSpPr>
        <p:spPr>
          <a:xfrm>
            <a:off x="539552" y="980728"/>
            <a:ext cx="7558960" cy="774700"/>
          </a:xfrm>
        </p:spPr>
        <p:txBody>
          <a:bodyPr/>
          <a:lstStyle/>
          <a:p>
            <a:r>
              <a:rPr lang="en-US" dirty="0"/>
              <a:t>ARM is primarily a RISC system with the following attributes: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7786" t="8988" r="2405" b="10293"/>
          <a:stretch/>
        </p:blipFill>
        <p:spPr>
          <a:xfrm>
            <a:off x="1763688" y="-42617"/>
            <a:ext cx="5760640" cy="6700473"/>
          </a:xfrm>
          <a:prstGeom prst="rect">
            <a:avLst/>
          </a:prstGeom>
        </p:spPr>
      </p:pic>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152400"/>
            <a:ext cx="7556500" cy="1116013"/>
          </a:xfrm>
        </p:spPr>
        <p:txBody>
          <a:bodyPr/>
          <a:lstStyle/>
          <a:p>
            <a:r>
              <a:rPr lang="en-GB" dirty="0">
                <a:effectLst>
                  <a:outerShdw blurRad="38100" dist="38100" dir="2700000" algn="tl">
                    <a:srgbClr val="000000">
                      <a:alpha val="43137"/>
                    </a:srgbClr>
                  </a:outerShdw>
                </a:effectLst>
              </a:rPr>
              <a:t>Processor 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60534039"/>
              </p:ext>
            </p:extLst>
          </p:nvPr>
        </p:nvGraphicFramePr>
        <p:xfrm>
          <a:off x="0" y="828097"/>
          <a:ext cx="9144000" cy="566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116632"/>
            <a:ext cx="7556500" cy="1116012"/>
          </a:xfrm>
        </p:spPr>
        <p:txBody>
          <a:bodyPr/>
          <a:lstStyle/>
          <a:p>
            <a:r>
              <a:rPr lang="en-US" dirty="0">
                <a:effectLst>
                  <a:outerShdw blurRad="38100" dist="38100" dir="2700000" algn="tl">
                    <a:srgbClr val="000000">
                      <a:alpha val="43137"/>
                    </a:srgbClr>
                  </a:outerShdw>
                </a:effectLst>
              </a:rPr>
              <a:t>Exception 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73638"/>
              </p:ext>
            </p:extLst>
          </p:nvPr>
        </p:nvGraphicFramePr>
        <p:xfrm>
          <a:off x="611560" y="332656"/>
          <a:ext cx="8915400" cy="630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ChangeArrowheads="1"/>
          </p:cNvSpPr>
          <p:nvPr/>
        </p:nvSpPr>
        <p:spPr bwMode="auto">
          <a:xfrm>
            <a:off x="0" y="-779463"/>
            <a:ext cx="9144000" cy="0"/>
          </a:xfrm>
          <a:prstGeom prst="rect">
            <a:avLst/>
          </a:prstGeom>
          <a:noFill/>
          <a:ln w="9525">
            <a:noFill/>
            <a:miter lim="800000"/>
            <a:headEnd/>
            <a:tailEnd/>
          </a:ln>
          <a:effectLst/>
        </p:spPr>
        <p:txBody>
          <a:bodyPr wrap="none" lIns="90000" tIns="46800" rIns="90000" bIns="46800" anchor="ctr">
            <a:prstTxWarp prst="textNoShape">
              <a:avLst/>
            </a:prstTxWarp>
            <a:spAutoFit/>
          </a:bodyPr>
          <a:lstStyle/>
          <a:p>
            <a:endParaRPr lang="en-GB"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6.pdf"/>
          <p:cNvPicPr>
            <a:picLocks noChangeAspect="1"/>
          </p:cNvPicPr>
          <p:nvPr/>
        </p:nvPicPr>
        <p:blipFill rotWithShape="1">
          <a:blip r:embed="rId3">
            <a:extLst>
              <a:ext uri="{28A0092B-C50C-407E-A947-70E740481C1C}">
                <a14:useLocalDpi xmlns:a14="http://schemas.microsoft.com/office/drawing/2010/main" val="0"/>
              </a:ext>
            </a:extLst>
          </a:blip>
          <a:srcRect t="7551" b="10292"/>
          <a:stretch/>
        </p:blipFill>
        <p:spPr>
          <a:xfrm>
            <a:off x="1475657" y="-99392"/>
            <a:ext cx="6321922" cy="6721542"/>
          </a:xfrm>
          <a:prstGeom prst="rect">
            <a:avLst/>
          </a:prstGeom>
        </p:spPr>
      </p:pic>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7.pdf"/>
          <p:cNvPicPr>
            <a:picLocks noChangeAspect="1"/>
          </p:cNvPicPr>
          <p:nvPr/>
        </p:nvPicPr>
        <p:blipFill rotWithShape="1">
          <a:blip r:embed="rId3">
            <a:extLst>
              <a:ext uri="{28A0092B-C50C-407E-A947-70E740481C1C}">
                <a14:useLocalDpi xmlns:a14="http://schemas.microsoft.com/office/drawing/2010/main" val="0"/>
              </a:ext>
            </a:extLst>
          </a:blip>
          <a:srcRect l="8738" t="7552" r="10906" b="65482"/>
          <a:stretch/>
        </p:blipFill>
        <p:spPr>
          <a:xfrm>
            <a:off x="-126352" y="1196752"/>
            <a:ext cx="9285328" cy="4032448"/>
          </a:xfrm>
          <a:prstGeom prst="rect">
            <a:avLst/>
          </a:prstGeom>
        </p:spPr>
      </p:pic>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07504" y="116631"/>
            <a:ext cx="6336704" cy="6508681"/>
          </a:xfrm>
          <a:prstGeom prst="rect">
            <a:avLst/>
          </a:prstGeom>
        </p:spPr>
      </p:pic>
      <p:sp>
        <p:nvSpPr>
          <p:cNvPr id="4" name="TextBox 3"/>
          <p:cNvSpPr txBox="1"/>
          <p:nvPr/>
        </p:nvSpPr>
        <p:spPr>
          <a:xfrm>
            <a:off x="6444209" y="1689071"/>
            <a:ext cx="2699792" cy="2554545"/>
          </a:xfrm>
          <a:prstGeom prst="rect">
            <a:avLst/>
          </a:prstGeom>
          <a:noFill/>
        </p:spPr>
        <p:txBody>
          <a:bodyPr wrap="square" rtlCol="0">
            <a:spAutoFit/>
          </a:bodyPr>
          <a:lstStyle/>
          <a:p>
            <a:pPr algn="ctr"/>
            <a:r>
              <a:rPr lang="en-US" sz="3200" dirty="0">
                <a:latin typeface="+mn-lt"/>
              </a:rPr>
              <a:t>Table 14.4    </a:t>
            </a:r>
          </a:p>
          <a:p>
            <a:pPr algn="ctr"/>
            <a:endParaRPr lang="en-US" sz="3200" dirty="0">
              <a:latin typeface="+mn-lt"/>
            </a:endParaRPr>
          </a:p>
          <a:p>
            <a:pPr algn="ctr"/>
            <a:r>
              <a:rPr lang="en-US" sz="3200" dirty="0">
                <a:latin typeface="+mn-lt"/>
              </a:rPr>
              <a:t>ARM </a:t>
            </a:r>
          </a:p>
          <a:p>
            <a:pPr algn="ctr"/>
            <a:r>
              <a:rPr lang="en-US" sz="3200" dirty="0">
                <a:latin typeface="+mn-lt"/>
              </a:rPr>
              <a:t>Interrupt </a:t>
            </a:r>
          </a:p>
          <a:p>
            <a:pPr algn="ctr"/>
            <a:r>
              <a:rPr lang="en-US" sz="3200" dirty="0">
                <a:latin typeface="+mn-lt"/>
              </a:rPr>
              <a:t>Vector </a:t>
            </a:r>
          </a:p>
        </p:txBody>
      </p:sp>
    </p:spTree>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276872"/>
            <a:ext cx="3657600" cy="4464496"/>
          </a:xfrm>
        </p:spPr>
        <p:txBody>
          <a:bodyPr>
            <a:normAutofit/>
          </a:bodyPr>
          <a:lstStyle/>
          <a:p>
            <a:r>
              <a:rPr lang="en-US" sz="1765" dirty="0"/>
              <a:t>Processor organization</a:t>
            </a:r>
          </a:p>
          <a:p>
            <a:r>
              <a:rPr lang="en-US" sz="1765" dirty="0"/>
              <a:t>Register organization</a:t>
            </a:r>
          </a:p>
          <a:p>
            <a:pPr lvl="1"/>
            <a:r>
              <a:rPr lang="en-US" sz="1765" dirty="0"/>
              <a:t>User-visible registers</a:t>
            </a:r>
          </a:p>
          <a:p>
            <a:pPr lvl="1"/>
            <a:r>
              <a:rPr lang="en-US" sz="1765" dirty="0"/>
              <a:t>Control and status registers</a:t>
            </a:r>
          </a:p>
          <a:p>
            <a:r>
              <a:rPr lang="en-US" sz="1765" dirty="0"/>
              <a:t>Instruction cycle</a:t>
            </a:r>
          </a:p>
          <a:p>
            <a:pPr lvl="1"/>
            <a:r>
              <a:rPr lang="en-US" sz="1765" dirty="0"/>
              <a:t>The indirect cycle</a:t>
            </a:r>
          </a:p>
          <a:p>
            <a:pPr lvl="1"/>
            <a:r>
              <a:rPr lang="en-US" sz="1765" dirty="0"/>
              <a:t>Data flow</a:t>
            </a:r>
          </a:p>
          <a:p>
            <a:r>
              <a:rPr lang="en-US" sz="1765" dirty="0"/>
              <a:t>The x86 processor family</a:t>
            </a:r>
          </a:p>
          <a:p>
            <a:pPr lvl="1"/>
            <a:r>
              <a:rPr lang="en-US" sz="1765" dirty="0"/>
              <a:t>Register organization</a:t>
            </a:r>
          </a:p>
          <a:p>
            <a:pPr lvl="1"/>
            <a:r>
              <a:rPr lang="en-US" sz="1765" dirty="0"/>
              <a:t>Interrupt processing</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a:t>Instruction pipelining</a:t>
            </a:r>
          </a:p>
          <a:p>
            <a:pPr lvl="1"/>
            <a:r>
              <a:rPr lang="en-US" sz="1765" dirty="0"/>
              <a:t>Pipelining strategy</a:t>
            </a:r>
          </a:p>
          <a:p>
            <a:pPr lvl="1"/>
            <a:r>
              <a:rPr lang="en-US" sz="1765" dirty="0"/>
              <a:t>Pipeline performance</a:t>
            </a:r>
          </a:p>
          <a:p>
            <a:pPr lvl="1"/>
            <a:r>
              <a:rPr lang="en-US" sz="1765" dirty="0"/>
              <a:t>Pipeline hazards</a:t>
            </a:r>
          </a:p>
          <a:p>
            <a:pPr lvl="1"/>
            <a:r>
              <a:rPr lang="en-US" sz="1765" dirty="0"/>
              <a:t>Dealing with branches</a:t>
            </a:r>
          </a:p>
          <a:p>
            <a:pPr lvl="1"/>
            <a:r>
              <a:rPr lang="en-US" sz="1765" dirty="0"/>
              <a:t>Intel 80486 pipelining</a:t>
            </a:r>
          </a:p>
          <a:p>
            <a:r>
              <a:rPr lang="en-US" sz="1765" dirty="0"/>
              <a:t>The Arm processor</a:t>
            </a:r>
          </a:p>
          <a:p>
            <a:pPr lvl="1"/>
            <a:r>
              <a:rPr lang="en-US" sz="1765" dirty="0"/>
              <a:t>Processor organization</a:t>
            </a:r>
          </a:p>
          <a:p>
            <a:pPr lvl="1"/>
            <a:r>
              <a:rPr lang="en-US" sz="1765" dirty="0"/>
              <a:t>Processor modes</a:t>
            </a:r>
          </a:p>
          <a:p>
            <a:pPr lvl="1"/>
            <a:r>
              <a:rPr lang="en-US" sz="1765" dirty="0"/>
              <a:t>Register organization</a:t>
            </a:r>
          </a:p>
          <a:p>
            <a:pPr lvl="1"/>
            <a:r>
              <a:rPr lang="en-US" sz="1765" dirty="0"/>
              <a:t>Interrupt processing</a:t>
            </a:r>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a:t>    </a:t>
            </a:r>
          </a:p>
          <a:p>
            <a:endParaRPr lang="en-US" sz="800" dirty="0"/>
          </a:p>
          <a:p>
            <a:endParaRPr lang="en-US" sz="800" dirty="0"/>
          </a:p>
          <a:p>
            <a:r>
              <a:rPr lang="en-US" sz="3200" dirty="0"/>
              <a:t>Chapter 14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Processor Structure and Function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a:effectLst>
                  <a:outerShdw blurRad="38100" dist="38100" dir="2700000" algn="tl">
                    <a:srgbClr val="000000">
                      <a:alpha val="43137"/>
                    </a:srgbClr>
                  </a:outerShdw>
                </a:effectLst>
              </a:rPr>
              <a:t>Pipelining Strategy</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a:effectLst>
                  <a:outerShdw blurRad="38100" dist="38100" dir="2700000" algn="tl">
                    <a:srgbClr val="000000">
                      <a:alpha val="43137"/>
                    </a:srgbClr>
                  </a:outerShdw>
                </a:effectLst>
              </a:rPr>
              <a:t>Additional Stages</a:t>
            </a: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a:t>Fetch instruction (FI)</a:t>
            </a:r>
          </a:p>
          <a:p>
            <a:pPr lvl="1"/>
            <a:r>
              <a:rPr lang="en-US" dirty="0"/>
              <a:t>Read the next expected instruction into a buffer</a:t>
            </a:r>
          </a:p>
          <a:p>
            <a:r>
              <a:rPr lang="en-US" dirty="0"/>
              <a:t>Decode instruction (DI)</a:t>
            </a:r>
          </a:p>
          <a:p>
            <a:pPr lvl="1"/>
            <a:r>
              <a:rPr lang="en-US" dirty="0"/>
              <a:t>Determine the opcode and the operand specifiers</a:t>
            </a:r>
          </a:p>
          <a:p>
            <a:r>
              <a:rPr lang="en-US" dirty="0"/>
              <a:t>Calculate operands (CO)</a:t>
            </a:r>
          </a:p>
          <a:p>
            <a:pPr lvl="1"/>
            <a:r>
              <a:rPr lang="en-US" dirty="0"/>
              <a:t>Calculate the effective address of each source operand</a:t>
            </a:r>
          </a:p>
          <a:p>
            <a:pPr lvl="1"/>
            <a:r>
              <a:rPr lang="en-US" dirty="0"/>
              <a:t>This may involve displacement, register indirect, indirect, or other forms of address calculation</a:t>
            </a:r>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a:t>Fetch operands (FO)</a:t>
            </a:r>
          </a:p>
          <a:p>
            <a:pPr lvl="1"/>
            <a:r>
              <a:rPr lang="en-US" dirty="0"/>
              <a:t>Fetch each operand from memory</a:t>
            </a:r>
          </a:p>
          <a:p>
            <a:pPr lvl="1"/>
            <a:r>
              <a:rPr lang="en-US" dirty="0"/>
              <a:t>Operands in registers need not be fetched</a:t>
            </a:r>
          </a:p>
          <a:p>
            <a:r>
              <a:rPr lang="en-US" dirty="0"/>
              <a:t>Execute instruction (EI)</a:t>
            </a:r>
          </a:p>
          <a:p>
            <a:pPr lvl="1"/>
            <a:r>
              <a:rPr lang="en-US" dirty="0"/>
              <a:t>Perform the indicated operation and store the result, if any, in the specified destination operand location</a:t>
            </a:r>
          </a:p>
          <a:p>
            <a:r>
              <a:rPr lang="en-US" dirty="0"/>
              <a:t>Write operand (WO)</a:t>
            </a:r>
          </a:p>
          <a:p>
            <a:pPr lvl="1"/>
            <a:r>
              <a:rPr lang="en-US" dirty="0"/>
              <a:t>Store the result in memory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
        <p:nvSpPr>
          <p:cNvPr id="4" name="TextBox 3">
            <a:extLst>
              <a:ext uri="{FF2B5EF4-FFF2-40B4-BE49-F238E27FC236}">
                <a16:creationId xmlns:a16="http://schemas.microsoft.com/office/drawing/2014/main" id="{C008652A-15B7-4128-820A-A80AF6851572}"/>
              </a:ext>
            </a:extLst>
          </p:cNvPr>
          <p:cNvSpPr txBox="1"/>
          <p:nvPr/>
        </p:nvSpPr>
        <p:spPr>
          <a:xfrm>
            <a:off x="2570046" y="5517232"/>
            <a:ext cx="3754554" cy="461665"/>
          </a:xfrm>
          <a:prstGeom prst="rect">
            <a:avLst/>
          </a:prstGeom>
          <a:noFill/>
        </p:spPr>
        <p:txBody>
          <a:bodyPr wrap="none" rtlCol="0">
            <a:spAutoFit/>
          </a:bodyPr>
          <a:lstStyle/>
          <a:p>
            <a:r>
              <a:rPr lang="en-US" dirty="0"/>
              <a:t>See next slide, notes on this. </a:t>
            </a:r>
          </a:p>
        </p:txBody>
      </p:sp>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4D2C01-365E-444E-BFBB-BEF23468F887}"/>
              </a:ext>
            </a:extLst>
          </p:cNvPr>
          <p:cNvSpPr>
            <a:spLocks noGrp="1"/>
          </p:cNvSpPr>
          <p:nvPr>
            <p:ph type="ftr" sz="quarter" idx="11"/>
          </p:nvPr>
        </p:nvSpPr>
        <p:spPr/>
        <p:txBody>
          <a:bodyPr/>
          <a:lstStyle/>
          <a:p>
            <a:r>
              <a:rPr lang="en-US"/>
              <a:t>© 2016 Pearson Education, Inc., Hoboken, NJ. All rights reserved.</a:t>
            </a:r>
          </a:p>
        </p:txBody>
      </p:sp>
      <p:sp>
        <p:nvSpPr>
          <p:cNvPr id="3" name="Rectangle 2">
            <a:extLst>
              <a:ext uri="{FF2B5EF4-FFF2-40B4-BE49-F238E27FC236}">
                <a16:creationId xmlns:a16="http://schemas.microsoft.com/office/drawing/2014/main" id="{C5B4E9CC-DC4B-4E4F-A799-68FD113334D0}"/>
              </a:ext>
            </a:extLst>
          </p:cNvPr>
          <p:cNvSpPr/>
          <p:nvPr/>
        </p:nvSpPr>
        <p:spPr>
          <a:xfrm>
            <a:off x="187101" y="0"/>
            <a:ext cx="9144000" cy="6370975"/>
          </a:xfrm>
          <a:prstGeom prst="rect">
            <a:avLst/>
          </a:prstGeom>
        </p:spPr>
        <p:txBody>
          <a:bodyPr wrap="square">
            <a:spAutoFit/>
          </a:bodyPr>
          <a:lstStyle/>
          <a:p>
            <a:r>
              <a:rPr lang="en-US" dirty="0">
                <a:solidFill>
                  <a:srgbClr val="FF0000"/>
                </a:solidFill>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r>
              <a:rPr lang="en-US" dirty="0"/>
              <a:t>If the six stages are not of equal duration, there will be some waiting involved at various pipe- line stages. Conditional branch instruction can invalidate several instruction fetches.. Assume that instruction 3 is a conditional branch to instruction 15. Until the instruction is executed, there is no way of knowing which instruction will come next. </a:t>
            </a:r>
            <a:endParaRPr lang="en-US" dirty="0">
              <a:solidFill>
                <a:srgbClr val="FF0000"/>
              </a:solidFill>
            </a:endParaRPr>
          </a:p>
        </p:txBody>
      </p:sp>
    </p:spTree>
    <p:extLst>
      <p:ext uri="{BB962C8B-B14F-4D97-AF65-F5344CB8AC3E}">
        <p14:creationId xmlns:p14="http://schemas.microsoft.com/office/powerpoint/2010/main" val="274644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spd="med">
    <p:zoom/>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5682</TotalTime>
  <Words>10670</Words>
  <Application>Microsoft Office PowerPoint</Application>
  <PresentationFormat>On-screen Show (4:3)</PresentationFormat>
  <Paragraphs>612</Paragraphs>
  <Slides>39</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Rockwell</vt:lpstr>
      <vt:lpstr>Times New Roman</vt:lpstr>
      <vt:lpstr>Wingdings</vt:lpstr>
      <vt:lpstr>Advantage</vt:lpstr>
      <vt:lpstr>William Stallings  Computer Organization  and Architecture 10th Edition</vt:lpstr>
      <vt:lpstr>Chapter 14</vt:lpstr>
      <vt:lpstr>Program Status Word (PSW)</vt:lpstr>
      <vt:lpstr>Instruction Cycle</vt:lpstr>
      <vt:lpstr>Pipelining Strategy</vt:lpstr>
      <vt:lpstr>Additional Stages</vt:lpstr>
      <vt:lpstr>PowerPoint Presentation</vt:lpstr>
      <vt:lpstr>PowerPoint Presentation</vt:lpstr>
      <vt:lpstr>PowerPoint Presentation</vt:lpstr>
      <vt:lpstr>PowerPoint Presentation</vt:lpstr>
      <vt:lpstr>Pipeline Hazards</vt:lpstr>
      <vt:lpstr>PowerPoint Presentation</vt:lpstr>
      <vt:lpstr>PowerPoint Presentation</vt:lpstr>
      <vt:lpstr>Types of Data Hazard</vt:lpstr>
      <vt:lpstr>Control Hazard</vt:lpstr>
      <vt:lpstr>Multiple Streams</vt:lpstr>
      <vt:lpstr>Prefetch Branch Target</vt:lpstr>
      <vt:lpstr>Loop Buffer</vt:lpstr>
      <vt:lpstr>PowerPoint Presentation</vt:lpstr>
      <vt:lpstr>Branch Prediction</vt:lpstr>
      <vt:lpstr>PowerPoint Presentation</vt:lpstr>
      <vt:lpstr>PowerPoint Presentation</vt:lpstr>
      <vt:lpstr>PowerPoint Presentation</vt:lpstr>
      <vt:lpstr>Intel 80486 Pipelining</vt:lpstr>
      <vt:lpstr>PowerPoint Presentation</vt:lpstr>
      <vt:lpstr>PowerPoint Presentation</vt:lpstr>
      <vt:lpstr>PowerPoint Presentation</vt:lpstr>
      <vt:lpstr>PowerPoint Presentation</vt:lpstr>
      <vt:lpstr>PowerPoint Presentation</vt:lpstr>
      <vt:lpstr>Interrupt Processing</vt:lpstr>
      <vt:lpstr>PowerPoint Presentation</vt:lpstr>
      <vt:lpstr>The ARM Processor</vt:lpstr>
      <vt:lpstr>PowerPoint Presentation</vt:lpstr>
      <vt:lpstr>Processor Modes</vt:lpstr>
      <vt:lpstr>Exception Modes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John Abraham</cp:lastModifiedBy>
  <cp:revision>113</cp:revision>
  <dcterms:created xsi:type="dcterms:W3CDTF">2012-07-22T02:20:50Z</dcterms:created>
  <dcterms:modified xsi:type="dcterms:W3CDTF">2021-03-29T18:40:41Z</dcterms:modified>
</cp:coreProperties>
</file>